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1" r:id="rId2"/>
    <p:sldId id="259" r:id="rId3"/>
    <p:sldId id="268" r:id="rId4"/>
    <p:sldId id="272" r:id="rId5"/>
    <p:sldId id="298" r:id="rId6"/>
    <p:sldId id="274" r:id="rId7"/>
    <p:sldId id="277" r:id="rId8"/>
    <p:sldId id="275" r:id="rId9"/>
    <p:sldId id="297" r:id="rId10"/>
    <p:sldId id="278" r:id="rId11"/>
    <p:sldId id="276" r:id="rId12"/>
    <p:sldId id="299" r:id="rId13"/>
    <p:sldId id="300" r:id="rId14"/>
    <p:sldId id="301" r:id="rId15"/>
    <p:sldId id="283" r:id="rId16"/>
    <p:sldId id="293" r:id="rId17"/>
    <p:sldId id="296" r:id="rId18"/>
    <p:sldId id="302" r:id="rId19"/>
    <p:sldId id="288" r:id="rId20"/>
    <p:sldId id="286" r:id="rId21"/>
    <p:sldId id="287" r:id="rId22"/>
    <p:sldId id="29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8E"/>
    <a:srgbClr val="387ABC"/>
    <a:srgbClr val="005476"/>
    <a:srgbClr val="007CAF"/>
    <a:srgbClr val="007CB0"/>
    <a:srgbClr val="30347A"/>
    <a:srgbClr val="5B41A4"/>
    <a:srgbClr val="7C5EB6"/>
    <a:srgbClr val="7B5EB4"/>
    <a:srgbClr val="2D4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3567" autoAdjust="0"/>
  </p:normalViewPr>
  <p:slideViewPr>
    <p:cSldViewPr snapToGrid="0">
      <p:cViewPr varScale="1">
        <p:scale>
          <a:sx n="103" d="100"/>
          <a:sy n="103" d="100"/>
        </p:scale>
        <p:origin x="114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2C1E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0747-42FE-B8A0-FE8F72244234}"/>
              </c:ext>
            </c:extLst>
          </c:dPt>
          <c:dPt>
            <c:idx val="1"/>
            <c:invertIfNegative val="0"/>
            <c:bubble3D val="0"/>
            <c:spPr>
              <a:solidFill>
                <a:srgbClr val="3067B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747-42FE-B8A0-FE8F72244234}"/>
              </c:ext>
            </c:extLst>
          </c:dPt>
          <c:dPt>
            <c:idx val="2"/>
            <c:invertIfNegative val="0"/>
            <c:bubble3D val="0"/>
            <c:spPr>
              <a:solidFill>
                <a:srgbClr val="2D4AA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0747-42FE-B8A0-FE8F72244234}"/>
              </c:ext>
            </c:extLst>
          </c:dPt>
          <c:dPt>
            <c:idx val="3"/>
            <c:invertIfNegative val="0"/>
            <c:bubble3D val="0"/>
            <c:spPr>
              <a:solidFill>
                <a:srgbClr val="3034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747-42FE-B8A0-FE8F72244234}"/>
              </c:ext>
            </c:extLst>
          </c:dPt>
          <c:dLbls>
            <c:dLbl>
              <c:idx val="0"/>
              <c:layout>
                <c:manualLayout>
                  <c:x val="-4.1019370055804819E-2"/>
                  <c:y val="-1.9269032518083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47-42FE-B8A0-FE8F72244234}"/>
                </c:ext>
              </c:extLst>
            </c:dLbl>
            <c:dLbl>
              <c:idx val="1"/>
              <c:layout>
                <c:manualLayout>
                  <c:x val="-4.9190812632984866E-2"/>
                  <c:y val="-1.1269730159066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47-42FE-B8A0-FE8F72244234}"/>
                </c:ext>
              </c:extLst>
            </c:dLbl>
            <c:dLbl>
              <c:idx val="2"/>
              <c:layout>
                <c:manualLayout>
                  <c:x val="-5.1823690931631208E-2"/>
                  <c:y val="-1.3755311852590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47-42FE-B8A0-FE8F72244234}"/>
                </c:ext>
              </c:extLst>
            </c:dLbl>
            <c:dLbl>
              <c:idx val="3"/>
              <c:layout>
                <c:manualLayout>
                  <c:x val="-3.8270335361630027E-2"/>
                  <c:y val="-7.6768790936323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47-42FE-B8A0-FE8F72244234}"/>
                </c:ext>
              </c:extLst>
            </c:dLbl>
            <c:dLbl>
              <c:idx val="4"/>
              <c:layout>
                <c:manualLayout>
                  <c:x val="-2.3659295308651421E-2"/>
                  <c:y val="-7.467513690031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47-42FE-B8A0-FE8F72244234}"/>
                </c:ext>
              </c:extLst>
            </c:dLbl>
            <c:dLbl>
              <c:idx val="5"/>
              <c:layout>
                <c:manualLayout>
                  <c:x val="-2.1051353372660647E-2"/>
                  <c:y val="-3.7394409431150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47-42FE-B8A0-FE8F72244234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Лист1!$A$4:$A$7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Лист1!$B$4:$B$7</c:f>
              <c:numCache>
                <c:formatCode>General</c:formatCode>
                <c:ptCount val="4"/>
                <c:pt idx="0">
                  <c:v>50311</c:v>
                </c:pt>
                <c:pt idx="1">
                  <c:v>115440</c:v>
                </c:pt>
                <c:pt idx="2">
                  <c:v>120057</c:v>
                </c:pt>
                <c:pt idx="3">
                  <c:v>124859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47-42FE-B8A0-FE8F72244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269440"/>
        <c:axId val="78288384"/>
      </c:barChart>
      <c:catAx>
        <c:axId val="7826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288384"/>
        <c:crosses val="autoZero"/>
        <c:auto val="1"/>
        <c:lblAlgn val="ctr"/>
        <c:lblOffset val="100"/>
        <c:noMultiLvlLbl val="0"/>
      </c:catAx>
      <c:valAx>
        <c:axId val="78288384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269440"/>
        <c:crosses val="autoZero"/>
        <c:crossBetween val="between"/>
        <c:minorUnit val="5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07240557942146"/>
          <c:y val="0.16947594752926137"/>
          <c:w val="0.82499485120502603"/>
          <c:h val="0.67517528219025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(млн.руб.)</c:v>
                </c:pt>
              </c:strCache>
            </c:strRef>
          </c:tx>
          <c:spPr>
            <a:solidFill>
              <a:srgbClr val="42C1E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prst="relaxedInset"/>
            </a:sp3d>
          </c:spPr>
          <c:invertIfNegative val="0"/>
          <c:dLbls>
            <c:dLbl>
              <c:idx val="0"/>
              <c:layout>
                <c:manualLayout>
                  <c:x val="-1.9187010474417274E-2"/>
                  <c:y val="8.6622493632724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F4-4D77-93BC-D47ACC332AAF}"/>
                </c:ext>
              </c:extLst>
            </c:dLbl>
            <c:dLbl>
              <c:idx val="1"/>
              <c:layout>
                <c:manualLayout>
                  <c:x val="-1.6997680441860223E-2"/>
                  <c:y val="7.5763181472543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F4-4D77-93BC-D47ACC332AAF}"/>
                </c:ext>
              </c:extLst>
            </c:dLbl>
            <c:dLbl>
              <c:idx val="2"/>
              <c:layout>
                <c:manualLayout>
                  <c:x val="-1.2304787859245468E-2"/>
                  <c:y val="9.1283462526753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F4-4D77-93BC-D47ACC332AAF}"/>
                </c:ext>
              </c:extLst>
            </c:dLbl>
            <c:dLbl>
              <c:idx val="3"/>
              <c:layout>
                <c:manualLayout>
                  <c:x val="-1.0549620861461106E-2"/>
                  <c:y val="0.11461805390647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F4-4D77-93BC-D47ACC332AAF}"/>
                </c:ext>
              </c:extLst>
            </c:dLbl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Лист1!$A$5:$A$8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Лист1!$B$5:$B$8</c:f>
              <c:numCache>
                <c:formatCode>General</c:formatCode>
                <c:ptCount val="4"/>
                <c:pt idx="0">
                  <c:v>90.4</c:v>
                </c:pt>
                <c:pt idx="1">
                  <c:v>163.80000000000001</c:v>
                </c:pt>
                <c:pt idx="2">
                  <c:v>171.7</c:v>
                </c:pt>
                <c:pt idx="3">
                  <c:v>179.5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F4-4D77-93BC-D47ACC332A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(млн.руб.)</c:v>
                </c:pt>
              </c:strCache>
            </c:strRef>
          </c:tx>
          <c:spPr>
            <a:solidFill>
              <a:srgbClr val="30347A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2.5025431926689479E-2"/>
                  <c:y val="0.104068549048850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F4-4D77-93BC-D47ACC332AAF}"/>
                </c:ext>
              </c:extLst>
            </c:dLbl>
            <c:dLbl>
              <c:idx val="1"/>
              <c:layout>
                <c:manualLayout>
                  <c:x val="2.4295655249170472E-2"/>
                  <c:y val="7.3718588488858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F4-4D77-93BC-D47ACC332AAF}"/>
                </c:ext>
              </c:extLst>
            </c:dLbl>
            <c:dLbl>
              <c:idx val="2"/>
              <c:layout>
                <c:manualLayout>
                  <c:x val="2.3565878571651464E-2"/>
                  <c:y val="9.1425605429892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F4-4D77-93BC-D47ACC332AAF}"/>
                </c:ext>
              </c:extLst>
            </c:dLbl>
            <c:dLbl>
              <c:idx val="3"/>
              <c:layout>
                <c:manualLayout>
                  <c:x val="2.5514827489364261E-2"/>
                  <c:y val="0.11461805390647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F4-4D77-93BC-D47ACC332AAF}"/>
                </c:ext>
              </c:extLst>
            </c:dLbl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Лист1!$A$5:$A$8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Лист1!$C$5:$C$8</c:f>
              <c:numCache>
                <c:formatCode>General</c:formatCode>
                <c:ptCount val="4"/>
                <c:pt idx="0">
                  <c:v>95.4</c:v>
                </c:pt>
                <c:pt idx="1">
                  <c:v>163.80000000000001</c:v>
                </c:pt>
                <c:pt idx="2">
                  <c:v>171.7</c:v>
                </c:pt>
                <c:pt idx="3">
                  <c:v>179.5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F4-4D77-93BC-D47ACC332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96896"/>
        <c:axId val="25698688"/>
      </c:barChart>
      <c:catAx>
        <c:axId val="2569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98688"/>
        <c:crosses val="autoZero"/>
        <c:auto val="1"/>
        <c:lblAlgn val="ctr"/>
        <c:lblOffset val="100"/>
        <c:noMultiLvlLbl val="0"/>
      </c:catAx>
      <c:valAx>
        <c:axId val="25698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968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0191743205150875"/>
          <c:y val="9.513434534719295E-2"/>
          <c:w val="0.6167224539468894"/>
          <c:h val="6.8265411793271835E-2"/>
        </c:manualLayout>
      </c:layout>
      <c:overlay val="0"/>
      <c:spPr>
        <a:noFill/>
        <a:ln w="19050"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aseline="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3000" u="none" baseline="0">
                <a:solidFill>
                  <a:schemeClr val="bg1"/>
                </a:solidFill>
                <a:latin typeface="Arial Narrow" panose="020B0606020202030204" pitchFamily="34" charset="0"/>
              </a:defRPr>
            </a:pPr>
            <a:r>
              <a:rPr lang="ru-RU" sz="2000" u="none" baseline="0" dirty="0">
                <a:solidFill>
                  <a:schemeClr val="tx1"/>
                </a:solidFill>
                <a:latin typeface="+mn-lt"/>
              </a:rPr>
              <a:t>Структура расходов бюджета МО Коломяги 2023 года, %</a:t>
            </a:r>
          </a:p>
        </c:rich>
      </c:tx>
      <c:layout>
        <c:manualLayout>
          <c:xMode val="edge"/>
          <c:yMode val="edge"/>
          <c:x val="0.37516476540736987"/>
          <c:y val="0.1596949596427612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2618230580523057E-2"/>
          <c:y val="0.15788088194311667"/>
          <c:w val="0.35992941775117071"/>
          <c:h val="0.729794565871636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расходов, %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matte"/>
          </c:spPr>
          <c:explosion val="2"/>
          <c:dPt>
            <c:idx val="0"/>
            <c:bubble3D val="0"/>
            <c:spPr>
              <a:solidFill>
                <a:srgbClr val="30347A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C61-47F8-9C6A-E3B107729ED7}"/>
              </c:ext>
            </c:extLst>
          </c:dPt>
          <c:dPt>
            <c:idx val="1"/>
            <c:bubble3D val="0"/>
            <c:spPr>
              <a:solidFill>
                <a:srgbClr val="2D4AA6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C61-47F8-9C6A-E3B107729ED7}"/>
              </c:ext>
            </c:extLst>
          </c:dPt>
          <c:dPt>
            <c:idx val="2"/>
            <c:bubble3D val="0"/>
            <c:explosion val="4"/>
            <c:spPr>
              <a:solidFill>
                <a:srgbClr val="42C1E1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C61-47F8-9C6A-E3B107729ED7}"/>
              </c:ext>
            </c:extLst>
          </c:dPt>
          <c:dPt>
            <c:idx val="3"/>
            <c:bubble3D val="0"/>
            <c:explosion val="9"/>
            <c:spPr>
              <a:solidFill>
                <a:srgbClr val="5B41A4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C61-47F8-9C6A-E3B107729ED7}"/>
              </c:ext>
            </c:extLst>
          </c:dPt>
          <c:dPt>
            <c:idx val="4"/>
            <c:bubble3D val="0"/>
            <c:explosion val="12"/>
            <c:spPr>
              <a:solidFill>
                <a:srgbClr val="8CD9ED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C61-47F8-9C6A-E3B107729ED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FC61-47F8-9C6A-E3B107729ED7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C-FC61-47F8-9C6A-E3B107729ED7}"/>
              </c:ext>
            </c:extLst>
          </c:dPt>
          <c:dLbls>
            <c:dLbl>
              <c:idx val="0"/>
              <c:layout>
                <c:manualLayout>
                  <c:x val="0.11478291889909584"/>
                  <c:y val="-0.143858564654639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61-47F8-9C6A-E3B107729ED7}"/>
                </c:ext>
              </c:extLst>
            </c:dLbl>
            <c:dLbl>
              <c:idx val="1"/>
              <c:layout>
                <c:manualLayout>
                  <c:x val="-2.550560575139529E-2"/>
                  <c:y val="0.2017268553129513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61-47F8-9C6A-E3B107729ED7}"/>
                </c:ext>
              </c:extLst>
            </c:dLbl>
            <c:dLbl>
              <c:idx val="2"/>
              <c:layout>
                <c:manualLayout>
                  <c:x val="-9.1382344888933445E-2"/>
                  <c:y val="3.23066960388268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61-47F8-9C6A-E3B107729ED7}"/>
                </c:ext>
              </c:extLst>
            </c:dLbl>
            <c:dLbl>
              <c:idx val="3"/>
              <c:layout>
                <c:manualLayout>
                  <c:x val="-4.6126779664673323E-2"/>
                  <c:y val="-6.86387438175265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61-47F8-9C6A-E3B107729ED7}"/>
                </c:ext>
              </c:extLst>
            </c:dLbl>
            <c:dLbl>
              <c:idx val="4"/>
              <c:layout>
                <c:manualLayout>
                  <c:x val="-3.7443424595260025E-2"/>
                  <c:y val="-9.02791904334537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61-47F8-9C6A-E3B107729ED7}"/>
                </c:ext>
              </c:extLst>
            </c:dLbl>
            <c:dLbl>
              <c:idx val="5"/>
              <c:layout>
                <c:manualLayout>
                  <c:x val="-2.5243468882861411E-2"/>
                  <c:y val="-0.1369179088796896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C61-47F8-9C6A-E3B107729ED7}"/>
                </c:ext>
              </c:extLst>
            </c:dLbl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600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вопросы, в том числе содержание ОМСУ, содержание органов опеки и попечительства и МКУ</c:v>
                </c:pt>
                <c:pt idx="1">
                  <c:v>Жилищно-коммунальное хозяйство</c:v>
                </c:pt>
                <c:pt idx="2">
                  <c:v>Социальная политика</c:v>
                </c:pt>
                <c:pt idx="3">
                  <c:v>Средства массовой информации</c:v>
                </c:pt>
                <c:pt idx="4">
                  <c:v>Прочее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69327.100000000006</c:v>
                </c:pt>
                <c:pt idx="1">
                  <c:v>55038</c:v>
                </c:pt>
                <c:pt idx="2">
                  <c:v>20993.3</c:v>
                </c:pt>
                <c:pt idx="3">
                  <c:v>8278.5</c:v>
                </c:pt>
                <c:pt idx="4">
                  <c:v>10163.1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C61-47F8-9C6A-E3B107729ED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60"/>
      </c:pieChart>
    </c:plotArea>
    <c:legend>
      <c:legendPos val="b"/>
      <c:legendEntry>
        <c:idx val="0"/>
        <c:txPr>
          <a:bodyPr anchor="b" anchorCtr="0"/>
          <a:lstStyle/>
          <a:p>
            <a:pPr algn="just">
              <a:defRPr sz="2000" b="0" i="0" baseline="0">
                <a:solidFill>
                  <a:schemeClr val="tx1"/>
                </a:solidFill>
                <a:latin typeface="Calibri" panose="020F0502020204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8037138400404289"/>
          <c:y val="0.28046162255187551"/>
          <c:w val="0.39816942658307236"/>
          <c:h val="0.70161822935017226"/>
        </c:manualLayout>
      </c:layout>
      <c:overlay val="0"/>
      <c:spPr>
        <a:ln w="3175">
          <a:noFill/>
        </a:ln>
      </c:spPr>
      <c:txPr>
        <a:bodyPr anchor="b" anchorCtr="0"/>
        <a:lstStyle/>
        <a:p>
          <a:pPr algn="just">
            <a:defRPr sz="2000" b="0" i="0" baseline="0">
              <a:solidFill>
                <a:schemeClr val="tx1"/>
              </a:solidFill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3000" u="none" baseline="0">
                <a:solidFill>
                  <a:schemeClr val="bg1"/>
                </a:solidFill>
                <a:latin typeface="Arial Narrow" panose="020B0606020202030204" pitchFamily="34" charset="0"/>
              </a:defRPr>
            </a:pPr>
            <a:r>
              <a:rPr lang="ru-RU" sz="3000" u="non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Структура расходов бюджета МО Коломяги 2022 года, %</a:t>
            </a:r>
          </a:p>
        </c:rich>
      </c:tx>
      <c:layout>
        <c:manualLayout>
          <c:xMode val="edge"/>
          <c:yMode val="edge"/>
          <c:x val="0.10824877094126691"/>
          <c:y val="0.12701872627978028"/>
        </c:manualLayout>
      </c:layout>
      <c:overlay val="0"/>
    </c:title>
    <c:autoTitleDeleted val="0"/>
    <c:view3D>
      <c:rotX val="50"/>
      <c:rotY val="160"/>
      <c:rAngAx val="0"/>
      <c:perspective val="1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535034637614452"/>
          <c:y val="0.21914881949870604"/>
          <c:w val="0.73305402655724927"/>
          <c:h val="0.7808511805012939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ln>
          <a:noFill/>
        </a:ln>
      </c:spPr>
    </c:plotArea>
    <c:legend>
      <c:legendPos val="b"/>
      <c:layout>
        <c:manualLayout>
          <c:xMode val="edge"/>
          <c:yMode val="edge"/>
          <c:x val="2.4096117992176279E-2"/>
          <c:y val="0.24982765377408084"/>
          <c:w val="0.40924893372703414"/>
          <c:h val="0.66077293764644618"/>
        </c:manualLayout>
      </c:layout>
      <c:overlay val="0"/>
      <c:spPr>
        <a:ln w="3175">
          <a:noFill/>
        </a:ln>
      </c:spPr>
      <c:txPr>
        <a:bodyPr anchor="b" anchorCtr="0"/>
        <a:lstStyle/>
        <a:p>
          <a:pPr algn="just">
            <a:defRPr sz="2000" b="1" i="0" baseline="0">
              <a:solidFill>
                <a:schemeClr val="bg1"/>
              </a:solidFill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54945866141732"/>
          <c:y val="8.464338497875018E-2"/>
          <c:w val="0.69036187664041992"/>
          <c:h val="0.840416015500696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2023 год (тыс. руб.)</c:v>
                </c:pt>
              </c:strCache>
            </c:strRef>
          </c:tx>
          <c:spPr>
            <a:solidFill>
              <a:srgbClr val="2D4AA6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3.1250000000000383E-3"/>
                  <c:y val="-3.1528158330990418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FD-4693-A845-464930142F4B}"/>
                </c:ext>
              </c:extLst>
            </c:dLbl>
            <c:dLbl>
              <c:idx val="1"/>
              <c:layout>
                <c:manualLayout>
                  <c:x val="-4.0725885826772036E-3"/>
                  <c:y val="-3.7037639671595557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FD-4693-A845-464930142F4B}"/>
                </c:ext>
              </c:extLst>
            </c:dLbl>
            <c:dLbl>
              <c:idx val="2"/>
              <c:layout>
                <c:manualLayout>
                  <c:x val="-5.1613353018373082E-3"/>
                  <c:y val="2.0049441540656832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FD-4693-A845-464930142F4B}"/>
                </c:ext>
              </c:extLst>
            </c:dLbl>
            <c:dLbl>
              <c:idx val="3"/>
              <c:layout>
                <c:manualLayout>
                  <c:x val="-5.16133530183727E-3"/>
                  <c:y val="-5.7544943329157078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FD-4693-A845-464930142F4B}"/>
                </c:ext>
              </c:extLst>
            </c:dLbl>
            <c:dLbl>
              <c:idx val="4"/>
              <c:layout>
                <c:manualLayout>
                  <c:x val="-3.7433562992125985E-3"/>
                  <c:y val="-3.3516642152754154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FD-4693-A845-464930142F4B}"/>
                </c:ext>
              </c:extLst>
            </c:dLbl>
            <c:dLbl>
              <c:idx val="5"/>
              <c:layout>
                <c:manualLayout>
                  <c:x val="5.1738845144356951E-4"/>
                  <c:y val="-1.851881983579822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FD-4693-A845-464930142F4B}"/>
                </c:ext>
              </c:extLst>
            </c:dLbl>
            <c:dLbl>
              <c:idx val="6"/>
              <c:layout>
                <c:manualLayout>
                  <c:x val="-2.7957677165355095E-3"/>
                  <c:y val="9.0304788594465469E-4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FD-4693-A845-464930142F4B}"/>
                </c:ext>
              </c:extLst>
            </c:dLbl>
            <c:dLbl>
              <c:idx val="7"/>
              <c:layout>
                <c:manualLayout>
                  <c:x val="-1.7016896325459318E-3"/>
                  <c:y val="-3.9026123493359297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FD-4693-A845-464930142F4B}"/>
                </c:ext>
              </c:extLst>
            </c:dLbl>
            <c:dLbl>
              <c:idx val="8"/>
              <c:layout>
                <c:manualLayout>
                  <c:x val="-3.266076115485717E-3"/>
                  <c:y val="-3.3516642152754154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FD-4693-A845-464930142F4B}"/>
                </c:ext>
              </c:extLst>
            </c:dLbl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Национальная безопасность </c:v>
                </c:pt>
                <c:pt idx="1">
                  <c:v>Образование</c:v>
                </c:pt>
                <c:pt idx="2">
                  <c:v>Национальная экономика</c:v>
                </c:pt>
                <c:pt idx="3">
                  <c:v>Физкультура и спорт</c:v>
                </c:pt>
                <c:pt idx="4">
                  <c:v>Культура, кинематография</c:v>
                </c:pt>
                <c:pt idx="5">
                  <c:v>Средства массовой информации</c:v>
                </c:pt>
                <c:pt idx="6">
                  <c:v>Социальная политика</c:v>
                </c:pt>
                <c:pt idx="7">
                  <c:v>Жилищно-коммунальное хозяйство</c:v>
                </c:pt>
                <c:pt idx="8">
                  <c:v>Общегосударственные вопросы,  в том числе содержание ОМСУ, органов опеки и МКУ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112</c:v>
                </c:pt>
                <c:pt idx="1">
                  <c:v>1345.7</c:v>
                </c:pt>
                <c:pt idx="2">
                  <c:v>1032</c:v>
                </c:pt>
                <c:pt idx="3">
                  <c:v>141</c:v>
                </c:pt>
                <c:pt idx="4">
                  <c:v>7049.4</c:v>
                </c:pt>
                <c:pt idx="5">
                  <c:v>8278.5</c:v>
                </c:pt>
                <c:pt idx="6">
                  <c:v>20993.3</c:v>
                </c:pt>
                <c:pt idx="7">
                  <c:v>55038</c:v>
                </c:pt>
                <c:pt idx="8">
                  <c:v>69327.100000000006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AFD-4693-A845-464930142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759872"/>
        <c:axId val="87802624"/>
      </c:barChart>
      <c:catAx>
        <c:axId val="877598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solidFill>
                  <a:schemeClr val="tx1"/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87802624"/>
        <c:crosses val="autoZero"/>
        <c:auto val="1"/>
        <c:lblAlgn val="ctr"/>
        <c:lblOffset val="100"/>
        <c:noMultiLvlLbl val="0"/>
      </c:catAx>
      <c:valAx>
        <c:axId val="87802624"/>
        <c:scaling>
          <c:orientation val="minMax"/>
          <c:max val="75000"/>
          <c:min val="0"/>
        </c:scaling>
        <c:delete val="0"/>
        <c:axPos val="b"/>
        <c:majorGridlines>
          <c:spPr>
            <a:ln w="12700">
              <a:solidFill>
                <a:schemeClr val="tx1"/>
              </a:solidFill>
            </a:ln>
            <a:effectLst>
              <a:outerShdw blurRad="50800" dist="50800" dir="5400000" algn="ctr" rotWithShape="0">
                <a:srgbClr val="000000"/>
              </a:outerShdw>
            </a:effectLst>
          </c:spPr>
        </c:majorGridlines>
        <c:numFmt formatCode="#,##0" sourceLinked="0"/>
        <c:majorTickMark val="cross"/>
        <c:minorTickMark val="none"/>
        <c:tickLblPos val="nextTo"/>
        <c:spPr>
          <a:ln w="12700" cap="rnd" cmpd="sng">
            <a:solidFill>
              <a:schemeClr val="tx1"/>
            </a:solidFill>
            <a:round/>
          </a:ln>
          <a:effectLst>
            <a:glow>
              <a:schemeClr val="accent1"/>
            </a:glow>
          </a:effectLst>
        </c:spPr>
        <c:txPr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ru-RU"/>
          </a:p>
        </c:txPr>
        <c:crossAx val="8775987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45646685914398721"/>
          <c:y val="0.72368823941221816"/>
          <c:w val="0.36176899554288106"/>
          <c:h val="0.13742795923995671"/>
        </c:manualLayout>
      </c:layout>
      <c:overlay val="0"/>
      <c:spPr>
        <a:solidFill>
          <a:schemeClr val="bg1"/>
        </a:solidFill>
        <a:ln w="19050">
          <a:solidFill>
            <a:schemeClr val="tx1"/>
          </a:solidFill>
        </a:ln>
      </c:spPr>
      <c:txPr>
        <a:bodyPr/>
        <a:lstStyle/>
        <a:p>
          <a:pPr>
            <a:defRPr sz="2600" b="1" baseline="0">
              <a:solidFill>
                <a:schemeClr val="tx1"/>
              </a:solidFill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2C1E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868-4529-90A1-D19602A39E5D}"/>
              </c:ext>
            </c:extLst>
          </c:dPt>
          <c:dPt>
            <c:idx val="1"/>
            <c:invertIfNegative val="0"/>
            <c:bubble3D val="0"/>
            <c:spPr>
              <a:solidFill>
                <a:srgbClr val="3067B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868-4529-90A1-D19602A39E5D}"/>
              </c:ext>
            </c:extLst>
          </c:dPt>
          <c:dPt>
            <c:idx val="2"/>
            <c:invertIfNegative val="0"/>
            <c:bubble3D val="0"/>
            <c:spPr>
              <a:solidFill>
                <a:srgbClr val="2D4AA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868-4529-90A1-D19602A39E5D}"/>
              </c:ext>
            </c:extLst>
          </c:dPt>
          <c:dPt>
            <c:idx val="3"/>
            <c:invertIfNegative val="0"/>
            <c:bubble3D val="0"/>
            <c:spPr>
              <a:solidFill>
                <a:srgbClr val="3034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868-4529-90A1-D19602A39E5D}"/>
              </c:ext>
            </c:extLst>
          </c:dPt>
          <c:dLbls>
            <c:dLbl>
              <c:idx val="0"/>
              <c:layout>
                <c:manualLayout>
                  <c:x val="-2.1045979647051467E-2"/>
                  <c:y val="-2.500524409185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68-4529-90A1-D19602A39E5D}"/>
                </c:ext>
              </c:extLst>
            </c:dLbl>
            <c:dLbl>
              <c:idx val="1"/>
              <c:layout>
                <c:manualLayout>
                  <c:x val="-1.6970203747944841E-2"/>
                  <c:y val="-2.6634801443362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68-4529-90A1-D19602A39E5D}"/>
                </c:ext>
              </c:extLst>
            </c:dLbl>
            <c:dLbl>
              <c:idx val="2"/>
              <c:layout>
                <c:manualLayout>
                  <c:x val="-2.4761564090545963E-2"/>
                  <c:y val="-1.4316252913711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68-4529-90A1-D19602A39E5D}"/>
                </c:ext>
              </c:extLst>
            </c:dLbl>
            <c:dLbl>
              <c:idx val="3"/>
              <c:layout>
                <c:manualLayout>
                  <c:x val="-2.7961016201688744E-2"/>
                  <c:y val="-6.6327745134779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68-4529-90A1-D19602A39E5D}"/>
                </c:ext>
              </c:extLst>
            </c:dLbl>
            <c:dLbl>
              <c:idx val="4"/>
              <c:layout>
                <c:manualLayout>
                  <c:x val="-2.3659295308651421E-2"/>
                  <c:y val="-7.467513690031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68-4529-90A1-D19602A39E5D}"/>
                </c:ext>
              </c:extLst>
            </c:dLbl>
            <c:dLbl>
              <c:idx val="5"/>
              <c:layout>
                <c:manualLayout>
                  <c:x val="-2.1051353372660647E-2"/>
                  <c:y val="-3.7394409431150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868-4529-90A1-D19602A39E5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Лист1!$A$4:$A$7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Лист1!$B$4:$B$7</c:f>
              <c:numCache>
                <c:formatCode>General</c:formatCode>
                <c:ptCount val="4"/>
                <c:pt idx="0">
                  <c:v>11477</c:v>
                </c:pt>
                <c:pt idx="1">
                  <c:v>12216</c:v>
                </c:pt>
                <c:pt idx="2">
                  <c:v>13118</c:v>
                </c:pt>
                <c:pt idx="3">
                  <c:v>13717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868-4529-90A1-D19602A39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269440"/>
        <c:axId val="78288384"/>
      </c:barChart>
      <c:catAx>
        <c:axId val="7826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288384"/>
        <c:crosses val="autoZero"/>
        <c:auto val="1"/>
        <c:lblAlgn val="ctr"/>
        <c:lblOffset val="100"/>
        <c:noMultiLvlLbl val="0"/>
      </c:catAx>
      <c:valAx>
        <c:axId val="78288384"/>
        <c:scaling>
          <c:orientation val="minMax"/>
          <c:max val="55000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269440"/>
        <c:crosses val="autoZero"/>
        <c:crossBetween val="between"/>
        <c:minorUnit val="5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0347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034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0747-42FE-B8A0-FE8F72244234}"/>
              </c:ext>
            </c:extLst>
          </c:dPt>
          <c:dPt>
            <c:idx val="1"/>
            <c:invertIfNegative val="0"/>
            <c:bubble3D val="0"/>
            <c:spPr>
              <a:solidFill>
                <a:srgbClr val="3034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747-42FE-B8A0-FE8F72244234}"/>
              </c:ext>
            </c:extLst>
          </c:dPt>
          <c:dPt>
            <c:idx val="2"/>
            <c:invertIfNegative val="0"/>
            <c:bubble3D val="0"/>
            <c:spPr>
              <a:solidFill>
                <a:srgbClr val="3034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0747-42FE-B8A0-FE8F72244234}"/>
              </c:ext>
            </c:extLst>
          </c:dPt>
          <c:dPt>
            <c:idx val="3"/>
            <c:invertIfNegative val="0"/>
            <c:bubble3D val="0"/>
            <c:spPr>
              <a:solidFill>
                <a:srgbClr val="2D4AA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747-42FE-B8A0-FE8F72244234}"/>
              </c:ext>
            </c:extLst>
          </c:dPt>
          <c:dLbls>
            <c:dLbl>
              <c:idx val="0"/>
              <c:layout>
                <c:manualLayout>
                  <c:x val="-2.4266652920805983E-2"/>
                  <c:y val="-6.25461306024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47-42FE-B8A0-FE8F72244234}"/>
                </c:ext>
              </c:extLst>
            </c:dLbl>
            <c:dLbl>
              <c:idx val="1"/>
              <c:layout>
                <c:manualLayout>
                  <c:x val="-3.6945585874017563E-2"/>
                  <c:y val="-6.0371318607950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47-42FE-B8A0-FE8F72244234}"/>
                </c:ext>
              </c:extLst>
            </c:dLbl>
            <c:dLbl>
              <c:idx val="2"/>
              <c:layout>
                <c:manualLayout>
                  <c:x val="-3.507091971172667E-2"/>
                  <c:y val="-6.0350141164380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47-42FE-B8A0-FE8F72244234}"/>
                </c:ext>
              </c:extLst>
            </c:dLbl>
            <c:dLbl>
              <c:idx val="3"/>
              <c:layout>
                <c:manualLayout>
                  <c:x val="-2.7960985364769767E-2"/>
                  <c:y val="-8.239557308130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47-42FE-B8A0-FE8F72244234}"/>
                </c:ext>
              </c:extLst>
            </c:dLbl>
            <c:dLbl>
              <c:idx val="4"/>
              <c:layout>
                <c:manualLayout>
                  <c:x val="-2.3659295308651421E-2"/>
                  <c:y val="-7.467513690031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47-42FE-B8A0-FE8F72244234}"/>
                </c:ext>
              </c:extLst>
            </c:dLbl>
            <c:dLbl>
              <c:idx val="5"/>
              <c:layout>
                <c:manualLayout>
                  <c:x val="-2.1051353372660647E-2"/>
                  <c:y val="-3.7394409431150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47-42FE-B8A0-FE8F72244234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Лист1!$A$4:$A$7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Лист1!$B$4:$B$7</c:f>
              <c:numCache>
                <c:formatCode>General</c:formatCode>
                <c:ptCount val="4"/>
                <c:pt idx="0">
                  <c:v>645</c:v>
                </c:pt>
                <c:pt idx="1">
                  <c:v>445</c:v>
                </c:pt>
                <c:pt idx="2">
                  <c:v>445</c:v>
                </c:pt>
                <c:pt idx="3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47-42FE-B8A0-FE8F72244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269440"/>
        <c:axId val="78288384"/>
      </c:barChart>
      <c:catAx>
        <c:axId val="7826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288384"/>
        <c:crosses val="autoZero"/>
        <c:auto val="1"/>
        <c:lblAlgn val="ctr"/>
        <c:lblOffset val="100"/>
        <c:noMultiLvlLbl val="0"/>
      </c:catAx>
      <c:valAx>
        <c:axId val="78288384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26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D4AA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034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F88-4CD0-919B-D0042FE7EF77}"/>
              </c:ext>
            </c:extLst>
          </c:dPt>
          <c:dLbls>
            <c:dLbl>
              <c:idx val="0"/>
              <c:layout>
                <c:manualLayout>
                  <c:x val="-3.3883049733776226E-2"/>
                  <c:y val="1.5330725701629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88-4CD0-919B-D0042FE7EF77}"/>
                </c:ext>
              </c:extLst>
            </c:dLbl>
            <c:dLbl>
              <c:idx val="1"/>
              <c:layout>
                <c:manualLayout>
                  <c:x val="-3.0155542688563363E-2"/>
                  <c:y val="-2.2044557486750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88-4CD0-919B-D0042FE7EF77}"/>
                </c:ext>
              </c:extLst>
            </c:dLbl>
            <c:dLbl>
              <c:idx val="2"/>
              <c:layout>
                <c:manualLayout>
                  <c:x val="-3.5071018846579295E-2"/>
                  <c:y val="-2.5856113896427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88-4CD0-919B-D0042FE7EF77}"/>
                </c:ext>
              </c:extLst>
            </c:dLbl>
            <c:dLbl>
              <c:idx val="3"/>
              <c:layout>
                <c:manualLayout>
                  <c:x val="-7.5913471794289049E-3"/>
                  <c:y val="-3.1695370030302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88-4CD0-919B-D0042FE7EF77}"/>
                </c:ext>
              </c:extLst>
            </c:dLbl>
            <c:dLbl>
              <c:idx val="4"/>
              <c:layout>
                <c:manualLayout>
                  <c:x val="-2.3659295308651421E-2"/>
                  <c:y val="-7.467513690031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88-4CD0-919B-D0042FE7EF77}"/>
                </c:ext>
              </c:extLst>
            </c:dLbl>
            <c:dLbl>
              <c:idx val="5"/>
              <c:layout>
                <c:manualLayout>
                  <c:x val="-2.1051353372660647E-2"/>
                  <c:y val="-3.7394409431150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88-4CD0-919B-D0042FE7EF77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Лист1!$A$4:$A$7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Лист1!$B$4:$B$7</c:f>
              <c:numCache>
                <c:formatCode>General</c:formatCode>
                <c:ptCount val="4"/>
                <c:pt idx="0">
                  <c:v>4617</c:v>
                </c:pt>
                <c:pt idx="1">
                  <c:v>4370</c:v>
                </c:pt>
                <c:pt idx="2">
                  <c:v>4370</c:v>
                </c:pt>
                <c:pt idx="3">
                  <c:v>4370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F88-4CD0-919B-D0042FE7E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269440"/>
        <c:axId val="78288384"/>
      </c:barChart>
      <c:catAx>
        <c:axId val="7826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288384"/>
        <c:crosses val="autoZero"/>
        <c:auto val="1"/>
        <c:lblAlgn val="ctr"/>
        <c:lblOffset val="100"/>
        <c:noMultiLvlLbl val="0"/>
      </c:catAx>
      <c:valAx>
        <c:axId val="78288384"/>
        <c:scaling>
          <c:orientation val="minMax"/>
          <c:max val="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26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0347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D4AA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1CA-4BF2-9DF9-A80304CC0D73}"/>
              </c:ext>
            </c:extLst>
          </c:dPt>
          <c:dLbls>
            <c:dLbl>
              <c:idx val="0"/>
              <c:layout>
                <c:manualLayout>
                  <c:x val="-2.4266652920805983E-2"/>
                  <c:y val="-6.25461306024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CA-4BF2-9DF9-A80304CC0D73}"/>
                </c:ext>
              </c:extLst>
            </c:dLbl>
            <c:dLbl>
              <c:idx val="1"/>
              <c:layout>
                <c:manualLayout>
                  <c:x val="-3.6945585874017563E-2"/>
                  <c:y val="-6.0371318607950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CA-4BF2-9DF9-A80304CC0D73}"/>
                </c:ext>
              </c:extLst>
            </c:dLbl>
            <c:dLbl>
              <c:idx val="2"/>
              <c:layout>
                <c:manualLayout>
                  <c:x val="-3.507091971172667E-2"/>
                  <c:y val="-6.0350141164380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CA-4BF2-9DF9-A80304CC0D73}"/>
                </c:ext>
              </c:extLst>
            </c:dLbl>
            <c:dLbl>
              <c:idx val="3"/>
              <c:layout>
                <c:manualLayout>
                  <c:x val="-3.1337018290006784E-2"/>
                  <c:y val="-5.5566939591810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CA-4BF2-9DF9-A80304CC0D73}"/>
                </c:ext>
              </c:extLst>
            </c:dLbl>
            <c:dLbl>
              <c:idx val="4"/>
              <c:layout>
                <c:manualLayout>
                  <c:x val="-2.3659295308651421E-2"/>
                  <c:y val="-7.467513690031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CA-4BF2-9DF9-A80304CC0D73}"/>
                </c:ext>
              </c:extLst>
            </c:dLbl>
            <c:dLbl>
              <c:idx val="5"/>
              <c:layout>
                <c:manualLayout>
                  <c:x val="-2.1051353372660647E-2"/>
                  <c:y val="-3.7394409431150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CA-4BF2-9DF9-A80304CC0D73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Лист1!$A$4:$A$7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Лист1!$B$4:$B$7</c:f>
              <c:numCache>
                <c:formatCode>General</c:formatCode>
                <c:ptCount val="4"/>
                <c:pt idx="0">
                  <c:v>220</c:v>
                </c:pt>
                <c:pt idx="1">
                  <c:v>110</c:v>
                </c:pt>
                <c:pt idx="2">
                  <c:v>110</c:v>
                </c:pt>
                <c:pt idx="3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1CA-4BF2-9DF9-A80304CC0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269440"/>
        <c:axId val="78288384"/>
      </c:barChart>
      <c:catAx>
        <c:axId val="7826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288384"/>
        <c:crosses val="autoZero"/>
        <c:auto val="1"/>
        <c:lblAlgn val="ctr"/>
        <c:lblOffset val="100"/>
        <c:noMultiLvlLbl val="0"/>
      </c:catAx>
      <c:valAx>
        <c:axId val="78288384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26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2C1E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0747-42FE-B8A0-FE8F72244234}"/>
              </c:ext>
            </c:extLst>
          </c:dPt>
          <c:dPt>
            <c:idx val="1"/>
            <c:invertIfNegative val="0"/>
            <c:bubble3D val="0"/>
            <c:spPr>
              <a:solidFill>
                <a:srgbClr val="2D4AA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747-42FE-B8A0-FE8F72244234}"/>
              </c:ext>
            </c:extLst>
          </c:dPt>
          <c:dPt>
            <c:idx val="2"/>
            <c:invertIfNegative val="0"/>
            <c:bubble3D val="0"/>
            <c:spPr>
              <a:solidFill>
                <a:srgbClr val="3034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0747-42FE-B8A0-FE8F72244234}"/>
              </c:ext>
            </c:extLst>
          </c:dPt>
          <c:dPt>
            <c:idx val="3"/>
            <c:invertIfNegative val="0"/>
            <c:bubble3D val="0"/>
            <c:spPr>
              <a:solidFill>
                <a:srgbClr val="3067B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747-42FE-B8A0-FE8F72244234}"/>
              </c:ext>
            </c:extLst>
          </c:dPt>
          <c:dLbls>
            <c:dLbl>
              <c:idx val="0"/>
              <c:layout>
                <c:manualLayout>
                  <c:x val="-2.4266652920805983E-2"/>
                  <c:y val="-6.25461306024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47-42FE-B8A0-FE8F72244234}"/>
                </c:ext>
              </c:extLst>
            </c:dLbl>
            <c:dLbl>
              <c:idx val="1"/>
              <c:layout>
                <c:manualLayout>
                  <c:x val="-5.1124272606356658E-2"/>
                  <c:y val="-1.8057383162909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47-42FE-B8A0-FE8F72244234}"/>
                </c:ext>
              </c:extLst>
            </c:dLbl>
            <c:dLbl>
              <c:idx val="2"/>
              <c:layout>
                <c:manualLayout>
                  <c:x val="-5.1827523403210146E-2"/>
                  <c:y val="-1.049242846835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47-42FE-B8A0-FE8F72244234}"/>
                </c:ext>
              </c:extLst>
            </c:dLbl>
            <c:dLbl>
              <c:idx val="3"/>
              <c:layout>
                <c:manualLayout>
                  <c:x val="-3.6983745254528778E-2"/>
                  <c:y val="-2.5331246897262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47-42FE-B8A0-FE8F72244234}"/>
                </c:ext>
              </c:extLst>
            </c:dLbl>
            <c:dLbl>
              <c:idx val="4"/>
              <c:layout>
                <c:manualLayout>
                  <c:x val="-2.3659295308651421E-2"/>
                  <c:y val="-7.467513690031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47-42FE-B8A0-FE8F72244234}"/>
                </c:ext>
              </c:extLst>
            </c:dLbl>
            <c:dLbl>
              <c:idx val="5"/>
              <c:layout>
                <c:manualLayout>
                  <c:x val="-2.1051353372660647E-2"/>
                  <c:y val="-3.7394409431150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47-42FE-B8A0-FE8F72244234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Лист1!$A$4:$A$7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Лист1!$B$4:$B$7</c:f>
              <c:numCache>
                <c:formatCode>General</c:formatCode>
                <c:ptCount val="4"/>
                <c:pt idx="0">
                  <c:v>26.9</c:v>
                </c:pt>
                <c:pt idx="1">
                  <c:v>55.1</c:v>
                </c:pt>
                <c:pt idx="2">
                  <c:v>55.5</c:v>
                </c:pt>
                <c:pt idx="3">
                  <c:v>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47-42FE-B8A0-FE8F72244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269440"/>
        <c:axId val="78288384"/>
      </c:barChart>
      <c:catAx>
        <c:axId val="7826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288384"/>
        <c:crosses val="autoZero"/>
        <c:auto val="1"/>
        <c:lblAlgn val="ctr"/>
        <c:lblOffset val="100"/>
        <c:noMultiLvlLbl val="0"/>
      </c:catAx>
      <c:valAx>
        <c:axId val="782883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26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Доходы млн.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658E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Бюджет Санкт-Петербурга</c:v>
                </c:pt>
                <c:pt idx="1">
                  <c:v>Бюджеты ОМСУ СПб</c:v>
                </c:pt>
                <c:pt idx="2">
                  <c:v>МО Коломяги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1048547.5</c:v>
                </c:pt>
                <c:pt idx="1">
                  <c:v>15453</c:v>
                </c:pt>
                <c:pt idx="2">
                  <c:v>163.80000000000001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90-48F8-879C-FA0E76B6A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2788624"/>
        <c:axId val="572790288"/>
      </c:barChart>
      <c:catAx>
        <c:axId val="57278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2790288"/>
        <c:crosses val="autoZero"/>
        <c:auto val="1"/>
        <c:lblAlgn val="ctr"/>
        <c:lblOffset val="100"/>
        <c:noMultiLvlLbl val="0"/>
      </c:catAx>
      <c:valAx>
        <c:axId val="572790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2788624"/>
        <c:crosses val="autoZero"/>
        <c:crossBetween val="between"/>
        <c:majorUnit val="100000"/>
        <c:minorUnit val="2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млн.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658E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Бюджет Санкт-Петербурга</c:v>
                </c:pt>
                <c:pt idx="1">
                  <c:v>Бюджеты ОМСУ СПб</c:v>
                </c:pt>
                <c:pt idx="2">
                  <c:v>МО Коломяги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1199388.6000000001</c:v>
                </c:pt>
                <c:pt idx="1">
                  <c:v>16415.8</c:v>
                </c:pt>
                <c:pt idx="2">
                  <c:v>163.80000000000001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52-4840-96D3-4C87315E3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2788624"/>
        <c:axId val="572790288"/>
      </c:barChart>
      <c:catAx>
        <c:axId val="57278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2790288"/>
        <c:crosses val="autoZero"/>
        <c:auto val="1"/>
        <c:lblAlgn val="ctr"/>
        <c:lblOffset val="100"/>
        <c:noMultiLvlLbl val="0"/>
      </c:catAx>
      <c:valAx>
        <c:axId val="572790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2788624"/>
        <c:crosses val="autoZero"/>
        <c:crossBetween val="between"/>
        <c:majorUnit val="100000"/>
        <c:minorUnit val="2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3000" u="none" baseline="0">
                <a:solidFill>
                  <a:schemeClr val="bg1"/>
                </a:solidFill>
                <a:latin typeface="Arial Narrow" panose="020B0606020202030204" pitchFamily="34" charset="0"/>
              </a:defRPr>
            </a:pPr>
            <a:r>
              <a:rPr lang="ru-RU" sz="3000" u="non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Структура расходов бюджета МО Коломяги 2022 года, %</a:t>
            </a:r>
          </a:p>
        </c:rich>
      </c:tx>
      <c:layout>
        <c:manualLayout>
          <c:xMode val="edge"/>
          <c:yMode val="edge"/>
          <c:x val="0.10824877094126691"/>
          <c:y val="0.12701872627978028"/>
        </c:manualLayout>
      </c:layout>
      <c:overlay val="0"/>
    </c:title>
    <c:autoTitleDeleted val="0"/>
    <c:view3D>
      <c:rotX val="50"/>
      <c:rotY val="160"/>
      <c:rAngAx val="0"/>
      <c:perspective val="1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535034637614452"/>
          <c:y val="0.21914881949870604"/>
          <c:w val="0.73305402655724927"/>
          <c:h val="0.7808511805012939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ln>
          <a:noFill/>
        </a:ln>
      </c:spPr>
    </c:plotArea>
    <c:legend>
      <c:legendPos val="b"/>
      <c:layout>
        <c:manualLayout>
          <c:xMode val="edge"/>
          <c:yMode val="edge"/>
          <c:x val="2.4096117992176279E-2"/>
          <c:y val="0.24982765377408084"/>
          <c:w val="0.40924893372703414"/>
          <c:h val="0.66077293764644618"/>
        </c:manualLayout>
      </c:layout>
      <c:overlay val="0"/>
      <c:spPr>
        <a:ln w="3175">
          <a:noFill/>
        </a:ln>
      </c:spPr>
      <c:txPr>
        <a:bodyPr anchor="b" anchorCtr="0"/>
        <a:lstStyle/>
        <a:p>
          <a:pPr algn="just">
            <a:defRPr sz="2000" b="1" i="0" baseline="0">
              <a:solidFill>
                <a:schemeClr val="bg1"/>
              </a:solidFill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3E2E3-79EC-4D66-A31C-8A00D777800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3E137C-4EE3-44D6-BC2D-FC4DEC4CFF9E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+mn-lt"/>
            </a:rPr>
            <a:t>Составление проекта бюджета</a:t>
          </a:r>
        </a:p>
      </dgm:t>
    </dgm:pt>
    <dgm:pt modelId="{EBD90255-8AA5-4BA6-B26C-7C1C082DAE27}" type="parTrans" cxnId="{B1554F3F-A5CF-43DC-BFD5-7C0F72A656C0}">
      <dgm:prSet/>
      <dgm:spPr/>
      <dgm:t>
        <a:bodyPr/>
        <a:lstStyle/>
        <a:p>
          <a:endParaRPr lang="ru-RU" b="1">
            <a:latin typeface="Arial Narrow" panose="020B0606020202030204" pitchFamily="34" charset="0"/>
          </a:endParaRPr>
        </a:p>
      </dgm:t>
    </dgm:pt>
    <dgm:pt modelId="{F56B69F5-84C5-42B0-89F4-AC62A5912DD9}" type="sibTrans" cxnId="{B1554F3F-A5CF-43DC-BFD5-7C0F72A656C0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 b="1">
            <a:latin typeface="Arial Narrow" panose="020B0606020202030204" pitchFamily="34" charset="0"/>
          </a:endParaRPr>
        </a:p>
      </dgm:t>
    </dgm:pt>
    <dgm:pt modelId="{80781DA3-3B79-4BDD-A060-905F58B100B2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+mn-lt"/>
            </a:rPr>
            <a:t>Рассмотрение проекта бюджета</a:t>
          </a:r>
        </a:p>
      </dgm:t>
    </dgm:pt>
    <dgm:pt modelId="{0CDAFFDC-0102-4423-9135-8848363C21BA}" type="parTrans" cxnId="{854E36C3-FBDD-42C0-8A9B-15D2F96621FF}">
      <dgm:prSet/>
      <dgm:spPr/>
      <dgm:t>
        <a:bodyPr/>
        <a:lstStyle/>
        <a:p>
          <a:endParaRPr lang="ru-RU" b="1">
            <a:latin typeface="Arial Narrow" panose="020B0606020202030204" pitchFamily="34" charset="0"/>
          </a:endParaRPr>
        </a:p>
      </dgm:t>
    </dgm:pt>
    <dgm:pt modelId="{C06DFA71-160A-45AE-946B-D5692A3D2C38}" type="sibTrans" cxnId="{854E36C3-FBDD-42C0-8A9B-15D2F96621FF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 b="1">
            <a:latin typeface="Arial Narrow" panose="020B0606020202030204" pitchFamily="34" charset="0"/>
          </a:endParaRPr>
        </a:p>
      </dgm:t>
    </dgm:pt>
    <dgm:pt modelId="{455B9724-A96D-4BFA-BF94-4AAA6F111683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+mn-lt"/>
            </a:rPr>
            <a:t>Утверждение проекта бюджета</a:t>
          </a:r>
        </a:p>
      </dgm:t>
    </dgm:pt>
    <dgm:pt modelId="{ABD481AC-8BA9-4353-8A43-5A713CC95441}" type="parTrans" cxnId="{702392DE-FA51-4862-8BBD-223D663085EB}">
      <dgm:prSet/>
      <dgm:spPr/>
      <dgm:t>
        <a:bodyPr/>
        <a:lstStyle/>
        <a:p>
          <a:endParaRPr lang="ru-RU" b="1">
            <a:latin typeface="Arial Narrow" panose="020B0606020202030204" pitchFamily="34" charset="0"/>
          </a:endParaRPr>
        </a:p>
      </dgm:t>
    </dgm:pt>
    <dgm:pt modelId="{82976CB9-0A7C-4EC9-B06A-321E6EED4F28}" type="sibTrans" cxnId="{702392DE-FA51-4862-8BBD-223D663085EB}">
      <dgm:prSet/>
      <dgm:spPr/>
      <dgm:t>
        <a:bodyPr/>
        <a:lstStyle/>
        <a:p>
          <a:endParaRPr lang="ru-RU" b="1">
            <a:latin typeface="Arial Narrow" panose="020B0606020202030204" pitchFamily="34" charset="0"/>
          </a:endParaRPr>
        </a:p>
      </dgm:t>
    </dgm:pt>
    <dgm:pt modelId="{549F0E0A-971E-46B1-88BA-2E38FC449E04}" type="pres">
      <dgm:prSet presAssocID="{06B3E2E3-79EC-4D66-A31C-8A00D7778000}" presName="Name0" presStyleCnt="0">
        <dgm:presLayoutVars>
          <dgm:dir/>
          <dgm:resizeHandles val="exact"/>
        </dgm:presLayoutVars>
      </dgm:prSet>
      <dgm:spPr/>
    </dgm:pt>
    <dgm:pt modelId="{E9BE2191-3AFC-418B-88C7-77490FCCB4E6}" type="pres">
      <dgm:prSet presAssocID="{923E137C-4EE3-44D6-BC2D-FC4DEC4CFF9E}" presName="node" presStyleLbl="node1" presStyleIdx="0" presStyleCnt="3" custLinFactY="-13400" custLinFactNeighborX="7229" custLinFactNeighborY="-100000">
        <dgm:presLayoutVars>
          <dgm:bulletEnabled val="1"/>
        </dgm:presLayoutVars>
      </dgm:prSet>
      <dgm:spPr/>
    </dgm:pt>
    <dgm:pt modelId="{2EA350DA-1DA7-4684-B1FA-080980E91B71}" type="pres">
      <dgm:prSet presAssocID="{F56B69F5-84C5-42B0-89F4-AC62A5912DD9}" presName="sibTrans" presStyleLbl="sibTrans2D1" presStyleIdx="0" presStyleCnt="2"/>
      <dgm:spPr/>
    </dgm:pt>
    <dgm:pt modelId="{89292D11-68A2-455B-B7AB-3502592F8015}" type="pres">
      <dgm:prSet presAssocID="{F56B69F5-84C5-42B0-89F4-AC62A5912DD9}" presName="connectorText" presStyleLbl="sibTrans2D1" presStyleIdx="0" presStyleCnt="2"/>
      <dgm:spPr/>
    </dgm:pt>
    <dgm:pt modelId="{D99276E4-3EAF-4DF1-9622-90971FCD0D28}" type="pres">
      <dgm:prSet presAssocID="{80781DA3-3B79-4BDD-A060-905F58B100B2}" presName="node" presStyleLbl="node1" presStyleIdx="1" presStyleCnt="3" custLinFactY="-13400" custLinFactNeighborX="4025" custLinFactNeighborY="-100000">
        <dgm:presLayoutVars>
          <dgm:bulletEnabled val="1"/>
        </dgm:presLayoutVars>
      </dgm:prSet>
      <dgm:spPr/>
    </dgm:pt>
    <dgm:pt modelId="{E0FD66EE-AAFD-42E2-977A-C918ED327B5A}" type="pres">
      <dgm:prSet presAssocID="{C06DFA71-160A-45AE-946B-D5692A3D2C38}" presName="sibTrans" presStyleLbl="sibTrans2D1" presStyleIdx="1" presStyleCnt="2"/>
      <dgm:spPr/>
    </dgm:pt>
    <dgm:pt modelId="{E13E3071-B478-4637-BEAD-80D317084B13}" type="pres">
      <dgm:prSet presAssocID="{C06DFA71-160A-45AE-946B-D5692A3D2C38}" presName="connectorText" presStyleLbl="sibTrans2D1" presStyleIdx="1" presStyleCnt="2"/>
      <dgm:spPr/>
    </dgm:pt>
    <dgm:pt modelId="{597F9989-964B-4B74-9E0E-FF00830A3350}" type="pres">
      <dgm:prSet presAssocID="{455B9724-A96D-4BFA-BF94-4AAA6F111683}" presName="node" presStyleLbl="node1" presStyleIdx="2" presStyleCnt="3" custLinFactY="-13400" custLinFactNeighborX="-15309" custLinFactNeighborY="-100000">
        <dgm:presLayoutVars>
          <dgm:bulletEnabled val="1"/>
        </dgm:presLayoutVars>
      </dgm:prSet>
      <dgm:spPr/>
    </dgm:pt>
  </dgm:ptLst>
  <dgm:cxnLst>
    <dgm:cxn modelId="{D3DFB302-7078-4A29-8969-2600A9BDDB32}" type="presOf" srcId="{455B9724-A96D-4BFA-BF94-4AAA6F111683}" destId="{597F9989-964B-4B74-9E0E-FF00830A3350}" srcOrd="0" destOrd="0" presId="urn:microsoft.com/office/officeart/2005/8/layout/process1"/>
    <dgm:cxn modelId="{64F9AB04-1BC4-484C-8081-B09A7EFD43A4}" type="presOf" srcId="{06B3E2E3-79EC-4D66-A31C-8A00D7778000}" destId="{549F0E0A-971E-46B1-88BA-2E38FC449E04}" srcOrd="0" destOrd="0" presId="urn:microsoft.com/office/officeart/2005/8/layout/process1"/>
    <dgm:cxn modelId="{B802BC07-348B-4E74-9DAD-FC0643DA1541}" type="presOf" srcId="{F56B69F5-84C5-42B0-89F4-AC62A5912DD9}" destId="{89292D11-68A2-455B-B7AB-3502592F8015}" srcOrd="1" destOrd="0" presId="urn:microsoft.com/office/officeart/2005/8/layout/process1"/>
    <dgm:cxn modelId="{B1554F3F-A5CF-43DC-BFD5-7C0F72A656C0}" srcId="{06B3E2E3-79EC-4D66-A31C-8A00D7778000}" destId="{923E137C-4EE3-44D6-BC2D-FC4DEC4CFF9E}" srcOrd="0" destOrd="0" parTransId="{EBD90255-8AA5-4BA6-B26C-7C1C082DAE27}" sibTransId="{F56B69F5-84C5-42B0-89F4-AC62A5912DD9}"/>
    <dgm:cxn modelId="{204BA74D-4752-473E-ABB5-B8270EF7BE9B}" type="presOf" srcId="{923E137C-4EE3-44D6-BC2D-FC4DEC4CFF9E}" destId="{E9BE2191-3AFC-418B-88C7-77490FCCB4E6}" srcOrd="0" destOrd="0" presId="urn:microsoft.com/office/officeart/2005/8/layout/process1"/>
    <dgm:cxn modelId="{5C441773-6B3E-472C-BEC6-824B8A0337BB}" type="presOf" srcId="{F56B69F5-84C5-42B0-89F4-AC62A5912DD9}" destId="{2EA350DA-1DA7-4684-B1FA-080980E91B71}" srcOrd="0" destOrd="0" presId="urn:microsoft.com/office/officeart/2005/8/layout/process1"/>
    <dgm:cxn modelId="{B77C1E79-8326-4F73-ABD6-485750B18D1F}" type="presOf" srcId="{C06DFA71-160A-45AE-946B-D5692A3D2C38}" destId="{E0FD66EE-AAFD-42E2-977A-C918ED327B5A}" srcOrd="0" destOrd="0" presId="urn:microsoft.com/office/officeart/2005/8/layout/process1"/>
    <dgm:cxn modelId="{854E36C3-FBDD-42C0-8A9B-15D2F96621FF}" srcId="{06B3E2E3-79EC-4D66-A31C-8A00D7778000}" destId="{80781DA3-3B79-4BDD-A060-905F58B100B2}" srcOrd="1" destOrd="0" parTransId="{0CDAFFDC-0102-4423-9135-8848363C21BA}" sibTransId="{C06DFA71-160A-45AE-946B-D5692A3D2C38}"/>
    <dgm:cxn modelId="{A60147CA-563A-4763-9C49-C342A34A6E8E}" type="presOf" srcId="{C06DFA71-160A-45AE-946B-D5692A3D2C38}" destId="{E13E3071-B478-4637-BEAD-80D317084B13}" srcOrd="1" destOrd="0" presId="urn:microsoft.com/office/officeart/2005/8/layout/process1"/>
    <dgm:cxn modelId="{702392DE-FA51-4862-8BBD-223D663085EB}" srcId="{06B3E2E3-79EC-4D66-A31C-8A00D7778000}" destId="{455B9724-A96D-4BFA-BF94-4AAA6F111683}" srcOrd="2" destOrd="0" parTransId="{ABD481AC-8BA9-4353-8A43-5A713CC95441}" sibTransId="{82976CB9-0A7C-4EC9-B06A-321E6EED4F28}"/>
    <dgm:cxn modelId="{CEF6D1EA-7A22-4AB0-A007-800C75BB679F}" type="presOf" srcId="{80781DA3-3B79-4BDD-A060-905F58B100B2}" destId="{D99276E4-3EAF-4DF1-9622-90971FCD0D28}" srcOrd="0" destOrd="0" presId="urn:microsoft.com/office/officeart/2005/8/layout/process1"/>
    <dgm:cxn modelId="{96C471B5-DB2E-4B8A-8290-D2CC81D647DD}" type="presParOf" srcId="{549F0E0A-971E-46B1-88BA-2E38FC449E04}" destId="{E9BE2191-3AFC-418B-88C7-77490FCCB4E6}" srcOrd="0" destOrd="0" presId="urn:microsoft.com/office/officeart/2005/8/layout/process1"/>
    <dgm:cxn modelId="{EB8A8FD4-DF23-49CB-9D72-68C00493829D}" type="presParOf" srcId="{549F0E0A-971E-46B1-88BA-2E38FC449E04}" destId="{2EA350DA-1DA7-4684-B1FA-080980E91B71}" srcOrd="1" destOrd="0" presId="urn:microsoft.com/office/officeart/2005/8/layout/process1"/>
    <dgm:cxn modelId="{427C52E7-A5E9-4490-924E-F802610B1D21}" type="presParOf" srcId="{2EA350DA-1DA7-4684-B1FA-080980E91B71}" destId="{89292D11-68A2-455B-B7AB-3502592F8015}" srcOrd="0" destOrd="0" presId="urn:microsoft.com/office/officeart/2005/8/layout/process1"/>
    <dgm:cxn modelId="{40602FA6-B656-4567-95D2-0D78CAD857DB}" type="presParOf" srcId="{549F0E0A-971E-46B1-88BA-2E38FC449E04}" destId="{D99276E4-3EAF-4DF1-9622-90971FCD0D28}" srcOrd="2" destOrd="0" presId="urn:microsoft.com/office/officeart/2005/8/layout/process1"/>
    <dgm:cxn modelId="{2A73B958-2F07-4D4B-A80A-2F164D199125}" type="presParOf" srcId="{549F0E0A-971E-46B1-88BA-2E38FC449E04}" destId="{E0FD66EE-AAFD-42E2-977A-C918ED327B5A}" srcOrd="3" destOrd="0" presId="urn:microsoft.com/office/officeart/2005/8/layout/process1"/>
    <dgm:cxn modelId="{A92C10BE-9B23-42C9-838A-A72D5E37135C}" type="presParOf" srcId="{E0FD66EE-AAFD-42E2-977A-C918ED327B5A}" destId="{E13E3071-B478-4637-BEAD-80D317084B13}" srcOrd="0" destOrd="0" presId="urn:microsoft.com/office/officeart/2005/8/layout/process1"/>
    <dgm:cxn modelId="{B4AE4E69-7B8F-41E7-A63F-71E539E2D45B}" type="presParOf" srcId="{549F0E0A-971E-46B1-88BA-2E38FC449E04}" destId="{597F9989-964B-4B74-9E0E-FF00830A335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E2191-3AFC-418B-88C7-77490FCCB4E6}">
      <dsp:nvSpPr>
        <dsp:cNvPr id="0" name=""/>
        <dsp:cNvSpPr/>
      </dsp:nvSpPr>
      <dsp:spPr>
        <a:xfrm>
          <a:off x="90748" y="0"/>
          <a:ext cx="2812876" cy="121964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tx1"/>
              </a:solidFill>
              <a:latin typeface="+mn-lt"/>
            </a:rPr>
            <a:t>Составление проекта бюджета</a:t>
          </a:r>
        </a:p>
      </dsp:txBody>
      <dsp:txXfrm>
        <a:off x="126470" y="35722"/>
        <a:ext cx="2741432" cy="1148201"/>
      </dsp:txXfrm>
    </dsp:sp>
    <dsp:sp modelId="{2EA350DA-1DA7-4684-B1FA-080980E91B71}">
      <dsp:nvSpPr>
        <dsp:cNvPr id="0" name=""/>
        <dsp:cNvSpPr/>
      </dsp:nvSpPr>
      <dsp:spPr>
        <a:xfrm>
          <a:off x="3175899" y="261025"/>
          <a:ext cx="577223" cy="69759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b="1" kern="1200">
            <a:latin typeface="Arial Narrow" panose="020B0606020202030204" pitchFamily="34" charset="0"/>
          </a:endParaRPr>
        </a:p>
      </dsp:txBody>
      <dsp:txXfrm>
        <a:off x="3175899" y="400544"/>
        <a:ext cx="404056" cy="418555"/>
      </dsp:txXfrm>
    </dsp:sp>
    <dsp:sp modelId="{D99276E4-3EAF-4DF1-9622-90971FCD0D28}">
      <dsp:nvSpPr>
        <dsp:cNvPr id="0" name=""/>
        <dsp:cNvSpPr/>
      </dsp:nvSpPr>
      <dsp:spPr>
        <a:xfrm>
          <a:off x="3992725" y="0"/>
          <a:ext cx="2812876" cy="121964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tx1"/>
              </a:solidFill>
              <a:latin typeface="+mn-lt"/>
            </a:rPr>
            <a:t>Рассмотрение проекта бюджета</a:t>
          </a:r>
        </a:p>
      </dsp:txBody>
      <dsp:txXfrm>
        <a:off x="4028447" y="35722"/>
        <a:ext cx="2741432" cy="1148201"/>
      </dsp:txXfrm>
    </dsp:sp>
    <dsp:sp modelId="{E0FD66EE-AAFD-42E2-977A-C918ED327B5A}">
      <dsp:nvSpPr>
        <dsp:cNvPr id="0" name=""/>
        <dsp:cNvSpPr/>
      </dsp:nvSpPr>
      <dsp:spPr>
        <a:xfrm>
          <a:off x="7032504" y="261025"/>
          <a:ext cx="481035" cy="69759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b="1" kern="1200">
            <a:latin typeface="Arial Narrow" panose="020B0606020202030204" pitchFamily="34" charset="0"/>
          </a:endParaRPr>
        </a:p>
      </dsp:txBody>
      <dsp:txXfrm>
        <a:off x="7032504" y="400544"/>
        <a:ext cx="336725" cy="418555"/>
      </dsp:txXfrm>
    </dsp:sp>
    <dsp:sp modelId="{597F9989-964B-4B74-9E0E-FF00830A3350}">
      <dsp:nvSpPr>
        <dsp:cNvPr id="0" name=""/>
        <dsp:cNvSpPr/>
      </dsp:nvSpPr>
      <dsp:spPr>
        <a:xfrm>
          <a:off x="7713215" y="0"/>
          <a:ext cx="2812876" cy="121964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tx1"/>
              </a:solidFill>
              <a:latin typeface="+mn-lt"/>
            </a:rPr>
            <a:t>Утверждение проекта бюджета</a:t>
          </a:r>
        </a:p>
      </dsp:txBody>
      <dsp:txXfrm>
        <a:off x="7748937" y="35722"/>
        <a:ext cx="2741432" cy="1148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5520" y="2381537"/>
            <a:ext cx="8640960" cy="1080120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F258673-8DF1-4EA8-AE18-5A6E25D7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52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F258673-8DF1-4EA8-AE18-5A6E25D7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41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F258673-8DF1-4EA8-AE18-5A6E25D7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8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F258673-8DF1-4EA8-AE18-5A6E25D74E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89408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191549"/>
            <a:ext cx="979308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295467" y="1556792"/>
            <a:ext cx="97930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495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733" y="4406901"/>
            <a:ext cx="763055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5733" y="2906713"/>
            <a:ext cx="7630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F258673-8DF1-4EA8-AE18-5A6E25D7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11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49" y="2060848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2011" y="2071390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F258673-8DF1-4EA8-AE18-5A6E25D7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21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916832"/>
            <a:ext cx="556861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5360" y="2556594"/>
            <a:ext cx="556861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8022" y="1934294"/>
            <a:ext cx="566462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8022" y="2574056"/>
            <a:ext cx="566462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833747" y="6410897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38912" y="6356351"/>
            <a:ext cx="2199456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61747" y="6356351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F258673-8DF1-4EA8-AE18-5A6E25D7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33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F258673-8DF1-4EA8-AE18-5A6E25D7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54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F258673-8DF1-4EA8-AE18-5A6E25D7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07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F258673-8DF1-4EA8-AE18-5A6E25D7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59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F258673-8DF1-4EA8-AE18-5A6E25D7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87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91549"/>
            <a:ext cx="979308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67" y="1556792"/>
            <a:ext cx="97930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F258673-8DF1-4EA8-AE18-5A6E25D74E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8.sv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1.jpeg"/><Relationship Id="rId3" Type="http://schemas.openxmlformats.org/officeDocument/2006/relationships/slide" Target="slide2.xml"/><Relationship Id="rId7" Type="http://schemas.openxmlformats.org/officeDocument/2006/relationships/image" Target="../media/image16.png"/><Relationship Id="rId12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9.jpeg"/><Relationship Id="rId5" Type="http://schemas.openxmlformats.org/officeDocument/2006/relationships/image" Target="../media/image8.svg"/><Relationship Id="rId10" Type="http://schemas.openxmlformats.org/officeDocument/2006/relationships/image" Target="../media/image18.jpeg"/><Relationship Id="rId4" Type="http://schemas.openxmlformats.org/officeDocument/2006/relationships/image" Target="../media/image7.png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1.xml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7.png"/><Relationship Id="rId7" Type="http://schemas.openxmlformats.org/officeDocument/2006/relationships/chart" Target="../charts/chart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3.xml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6.xml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image" Target="../media/image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20.xml"/><Relationship Id="rId7" Type="http://schemas.openxmlformats.org/officeDocument/2006/relationships/slide" Target="slide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slide" Target="slide9.xml"/><Relationship Id="rId4" Type="http://schemas.openxmlformats.org/officeDocument/2006/relationships/slide" Target="slide18.xml"/><Relationship Id="rId9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B2D210E-A2E6-4793-AE91-18AA2AAAFD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71AE463-7277-408F-A568-C520B1BF8A29}"/>
              </a:ext>
            </a:extLst>
          </p:cNvPr>
          <p:cNvSpPr/>
          <p:nvPr/>
        </p:nvSpPr>
        <p:spPr>
          <a:xfrm rot="3130408">
            <a:off x="8071993" y="5888731"/>
            <a:ext cx="5992485" cy="171884"/>
          </a:xfrm>
          <a:prstGeom prst="rect">
            <a:avLst/>
          </a:prstGeom>
          <a:solidFill>
            <a:srgbClr val="005476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D6B2C8-950F-4479-9239-7D826AB44D2E}"/>
              </a:ext>
            </a:extLst>
          </p:cNvPr>
          <p:cNvSpPr/>
          <p:nvPr/>
        </p:nvSpPr>
        <p:spPr>
          <a:xfrm rot="3152613">
            <a:off x="8499390" y="4151015"/>
            <a:ext cx="4898389" cy="1024768"/>
          </a:xfrm>
          <a:prstGeom prst="rect">
            <a:avLst/>
          </a:prstGeom>
          <a:solidFill>
            <a:srgbClr val="00658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2195CD6-E6FC-4C85-82FC-CA5942F756BC}"/>
              </a:ext>
            </a:extLst>
          </p:cNvPr>
          <p:cNvSpPr/>
          <p:nvPr/>
        </p:nvSpPr>
        <p:spPr>
          <a:xfrm rot="3152613">
            <a:off x="-1208396" y="1418407"/>
            <a:ext cx="3105512" cy="1016261"/>
          </a:xfrm>
          <a:prstGeom prst="rect">
            <a:avLst/>
          </a:prstGeom>
          <a:solidFill>
            <a:srgbClr val="00658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id="{D90574A0-82D8-4FC3-AF13-26056348137B}"/>
              </a:ext>
            </a:extLst>
          </p:cNvPr>
          <p:cNvSpPr/>
          <p:nvPr/>
        </p:nvSpPr>
        <p:spPr>
          <a:xfrm>
            <a:off x="899333" y="2407580"/>
            <a:ext cx="8968567" cy="1075976"/>
          </a:xfrm>
          <a:prstGeom prst="parallelogram">
            <a:avLst/>
          </a:prstGeom>
          <a:solidFill>
            <a:srgbClr val="00658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065329-C043-4468-8738-5DDA941CA54E}"/>
              </a:ext>
            </a:extLst>
          </p:cNvPr>
          <p:cNvSpPr/>
          <p:nvPr/>
        </p:nvSpPr>
        <p:spPr>
          <a:xfrm rot="18405876">
            <a:off x="4992876" y="-575441"/>
            <a:ext cx="2098551" cy="796440"/>
          </a:xfrm>
          <a:prstGeom prst="rect">
            <a:avLst/>
          </a:prstGeom>
          <a:solidFill>
            <a:srgbClr val="00547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3045801-5A35-4DE6-B46C-3011BCDCFB9D}"/>
              </a:ext>
            </a:extLst>
          </p:cNvPr>
          <p:cNvSpPr/>
          <p:nvPr/>
        </p:nvSpPr>
        <p:spPr>
          <a:xfrm>
            <a:off x="0" y="6550249"/>
            <a:ext cx="12192000" cy="313668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BDDC30-F5A0-46A9-95A8-30345A6F4D86}"/>
              </a:ext>
            </a:extLst>
          </p:cNvPr>
          <p:cNvSpPr/>
          <p:nvPr/>
        </p:nvSpPr>
        <p:spPr>
          <a:xfrm>
            <a:off x="-1" y="239698"/>
            <a:ext cx="5734051" cy="662003"/>
          </a:xfrm>
          <a:prstGeom prst="rect">
            <a:avLst/>
          </a:prstGeom>
          <a:solidFill>
            <a:srgbClr val="00547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60A813-37D6-4A29-899B-4191FE466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146" y="-70421"/>
            <a:ext cx="2583402" cy="145316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56BDA78-1AAD-4FE6-A280-D46889119682}"/>
              </a:ext>
            </a:extLst>
          </p:cNvPr>
          <p:cNvSpPr txBox="1">
            <a:spLocks/>
          </p:cNvSpPr>
          <p:nvPr/>
        </p:nvSpPr>
        <p:spPr>
          <a:xfrm>
            <a:off x="1083062" y="120276"/>
            <a:ext cx="8229600" cy="852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Внутригородское  муниципальное образование </a:t>
            </a: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города федерального значения Санкт – Петербурга </a:t>
            </a: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муниципальный округ Коломяги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4092E3D-FA54-4130-83BB-E010A503B3E8}"/>
              </a:ext>
            </a:extLst>
          </p:cNvPr>
          <p:cNvSpPr txBox="1">
            <a:spLocks/>
          </p:cNvSpPr>
          <p:nvPr/>
        </p:nvSpPr>
        <p:spPr bwMode="auto">
          <a:xfrm>
            <a:off x="5265937" y="6478483"/>
            <a:ext cx="36576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год</a:t>
            </a:r>
            <a:endParaRPr lang="ru-RU" sz="10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9FA5BD-2504-4D7E-99AB-E012DA41F88F}"/>
              </a:ext>
            </a:extLst>
          </p:cNvPr>
          <p:cNvSpPr/>
          <p:nvPr/>
        </p:nvSpPr>
        <p:spPr>
          <a:xfrm>
            <a:off x="774700" y="3555321"/>
            <a:ext cx="8537962" cy="157174"/>
          </a:xfrm>
          <a:prstGeom prst="rect">
            <a:avLst/>
          </a:prstGeom>
          <a:solidFill>
            <a:srgbClr val="00547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83876A2-33F5-4F81-AD9F-0A5909C465B7}"/>
              </a:ext>
            </a:extLst>
          </p:cNvPr>
          <p:cNvSpPr/>
          <p:nvPr/>
        </p:nvSpPr>
        <p:spPr>
          <a:xfrm rot="3130408">
            <a:off x="-3114408" y="1652926"/>
            <a:ext cx="4900525" cy="153945"/>
          </a:xfrm>
          <a:prstGeom prst="rect">
            <a:avLst/>
          </a:prstGeom>
          <a:solidFill>
            <a:srgbClr val="00547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007DD4C-A64F-40EE-A838-A05E49F7E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84" y="490383"/>
            <a:ext cx="5369415" cy="5360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344A89-E174-4E9B-8301-45145F14EAB1}"/>
              </a:ext>
            </a:extLst>
          </p:cNvPr>
          <p:cNvSpPr txBox="1"/>
          <p:nvPr/>
        </p:nvSpPr>
        <p:spPr>
          <a:xfrm>
            <a:off x="1364904" y="2407579"/>
            <a:ext cx="6684122" cy="1077218"/>
          </a:xfrm>
          <a:prstGeom prst="rect">
            <a:avLst/>
          </a:prstGeom>
          <a:solidFill>
            <a:srgbClr val="00658E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Проект бюджета для граждан на 2023 год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и плановый период 2024 и 2025 годов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endParaRPr lang="ru-RU" sz="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7681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E42EE81-3649-49E2-9F7A-FCD4198D19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F35865E5-0267-46AF-8CCA-DE4EDC5FD6F4}"/>
              </a:ext>
            </a:extLst>
          </p:cNvPr>
          <p:cNvSpPr/>
          <p:nvPr/>
        </p:nvSpPr>
        <p:spPr>
          <a:xfrm>
            <a:off x="4228905" y="75630"/>
            <a:ext cx="3760454" cy="11547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16266C22-6361-4720-BAC9-A110B2DC65CA}"/>
              </a:ext>
            </a:extLst>
          </p:cNvPr>
          <p:cNvSpPr txBox="1">
            <a:spLocks/>
          </p:cNvSpPr>
          <p:nvPr/>
        </p:nvSpPr>
        <p:spPr bwMode="auto">
          <a:xfrm>
            <a:off x="4314617" y="698782"/>
            <a:ext cx="3779911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Бюджетный процесс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85E13ED-F6EB-43BF-97EC-4572110DA7E5}"/>
              </a:ext>
            </a:extLst>
          </p:cNvPr>
          <p:cNvSpPr/>
          <p:nvPr/>
        </p:nvSpPr>
        <p:spPr>
          <a:xfrm>
            <a:off x="0" y="6550249"/>
            <a:ext cx="12192000" cy="313668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10C69E2-DC63-420C-AEE8-D7B1CB5A1C0D}"/>
              </a:ext>
            </a:extLst>
          </p:cNvPr>
          <p:cNvSpPr/>
          <p:nvPr/>
        </p:nvSpPr>
        <p:spPr>
          <a:xfrm>
            <a:off x="11437831" y="6104468"/>
            <a:ext cx="638035" cy="638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Дом со сплошной заливкой">
            <a:hlinkClick r:id="rId2" action="ppaction://hlinksldjump"/>
            <a:extLst>
              <a:ext uri="{FF2B5EF4-FFF2-40B4-BE49-F238E27FC236}">
                <a16:creationId xmlns:a16="http://schemas.microsoft.com/office/drawing/2014/main" id="{38AE693F-AA5E-4581-A92A-94AA40007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2597" y="6112396"/>
            <a:ext cx="588501" cy="588501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40A86BC4-CAF3-40CF-A1A5-024117F6C3D6}"/>
              </a:ext>
            </a:extLst>
          </p:cNvPr>
          <p:cNvSpPr/>
          <p:nvPr/>
        </p:nvSpPr>
        <p:spPr>
          <a:xfrm>
            <a:off x="3039448" y="5292851"/>
            <a:ext cx="8027674" cy="75864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040D5AFC-5A51-43B2-A555-B4CE705FB88A}"/>
              </a:ext>
            </a:extLst>
          </p:cNvPr>
          <p:cNvSpPr/>
          <p:nvPr/>
        </p:nvSpPr>
        <p:spPr>
          <a:xfrm>
            <a:off x="2672711" y="4449194"/>
            <a:ext cx="8061641" cy="76694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EAE1694F-45C4-4462-84DE-736F48784369}"/>
              </a:ext>
            </a:extLst>
          </p:cNvPr>
          <p:cNvSpPr/>
          <p:nvPr/>
        </p:nvSpPr>
        <p:spPr>
          <a:xfrm>
            <a:off x="2298633" y="3602193"/>
            <a:ext cx="8061641" cy="75591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DFF35A51-D3D2-45AD-B462-8CE4736679D1}"/>
              </a:ext>
            </a:extLst>
          </p:cNvPr>
          <p:cNvSpPr/>
          <p:nvPr/>
        </p:nvSpPr>
        <p:spPr>
          <a:xfrm>
            <a:off x="1979518" y="2768030"/>
            <a:ext cx="8027674" cy="75591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D7D4B5E9-8C76-4796-9137-B1DF560C8433}"/>
              </a:ext>
            </a:extLst>
          </p:cNvPr>
          <p:cNvSpPr/>
          <p:nvPr/>
        </p:nvSpPr>
        <p:spPr>
          <a:xfrm>
            <a:off x="1610243" y="1899167"/>
            <a:ext cx="8027674" cy="78793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3C5EC1-D5F6-488F-A7F1-13706F44C48B}"/>
              </a:ext>
            </a:extLst>
          </p:cNvPr>
          <p:cNvSpPr txBox="1"/>
          <p:nvPr/>
        </p:nvSpPr>
        <p:spPr>
          <a:xfrm>
            <a:off x="3189386" y="3663961"/>
            <a:ext cx="6089932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Формирование отчета об исполнении бюджета предыдущего года (органы исполнительной власти)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CDA0915-DF02-4C1A-A054-8245C66D4B52}"/>
              </a:ext>
            </a:extLst>
          </p:cNvPr>
          <p:cNvSpPr/>
          <p:nvPr/>
        </p:nvSpPr>
        <p:spPr>
          <a:xfrm>
            <a:off x="1100935" y="1327786"/>
            <a:ext cx="14081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cs typeface="Times New Roman" panose="02020603050405020304" pitchFamily="18" charset="0"/>
              </a:rPr>
              <a:t>Этапы бюджетного процесса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AC7888-F65D-4A31-941B-60CF593ED60B}"/>
              </a:ext>
            </a:extLst>
          </p:cNvPr>
          <p:cNvSpPr txBox="1"/>
          <p:nvPr/>
        </p:nvSpPr>
        <p:spPr>
          <a:xfrm>
            <a:off x="3004865" y="4520621"/>
            <a:ext cx="7206754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Утверждение отчета об исполнении бюджета предыдущего года (законодательные, представительные органы власти)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469D8C-C935-403C-BEDC-C0E4314C1D71}"/>
              </a:ext>
            </a:extLst>
          </p:cNvPr>
          <p:cNvSpPr txBox="1"/>
          <p:nvPr/>
        </p:nvSpPr>
        <p:spPr>
          <a:xfrm>
            <a:off x="4046936" y="5355553"/>
            <a:ext cx="6164683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Составление проекта бюджета очередного года </a:t>
            </a:r>
          </a:p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(органы исполнительной власти)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F5799E-7C2B-44F8-8D91-85F8D49646DB}"/>
              </a:ext>
            </a:extLst>
          </p:cNvPr>
          <p:cNvSpPr txBox="1"/>
          <p:nvPr/>
        </p:nvSpPr>
        <p:spPr>
          <a:xfrm>
            <a:off x="2351656" y="2830626"/>
            <a:ext cx="7488682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Исполнение бюджета в текущем году (органы исполнительной власти, местная администрация, финансовые органы)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0AEC5DC-2BE4-4BAC-ADEA-D083B9C4E3AA}"/>
              </a:ext>
            </a:extLst>
          </p:cNvPr>
          <p:cNvSpPr/>
          <p:nvPr/>
        </p:nvSpPr>
        <p:spPr>
          <a:xfrm>
            <a:off x="0" y="-9015"/>
            <a:ext cx="12192000" cy="662003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>
            <a:extLst>
              <a:ext uri="{FF2B5EF4-FFF2-40B4-BE49-F238E27FC236}">
                <a16:creationId xmlns:a16="http://schemas.microsoft.com/office/drawing/2014/main" id="{608BC19B-C0B7-4DAF-8E56-6F308F7F80DE}"/>
              </a:ext>
            </a:extLst>
          </p:cNvPr>
          <p:cNvSpPr/>
          <p:nvPr/>
        </p:nvSpPr>
        <p:spPr>
          <a:xfrm>
            <a:off x="5572928" y="22929"/>
            <a:ext cx="1046139" cy="73249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FEBBC46C-A152-43C8-955F-815466EA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1" y="69628"/>
            <a:ext cx="3657600" cy="457199"/>
          </a:xfrm>
        </p:spPr>
        <p:txBody>
          <a:bodyPr>
            <a:noAutofit/>
          </a:bodyPr>
          <a:lstStyle/>
          <a:p>
            <a:pPr algn="l"/>
            <a:r>
              <a:rPr lang="ru-RU" sz="1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Внутригородское  муниципальное образование города федерального значения Санкт – Петербурга муниципальный округ Коломяги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id="{01D45A87-258F-4B9F-A17D-5A990FB6646D}"/>
              </a:ext>
            </a:extLst>
          </p:cNvPr>
          <p:cNvSpPr txBox="1">
            <a:spLocks/>
          </p:cNvSpPr>
          <p:nvPr/>
        </p:nvSpPr>
        <p:spPr bwMode="auto">
          <a:xfrm>
            <a:off x="5547776" y="119325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</a:t>
            </a:r>
          </a:p>
          <a:p>
            <a:pPr marL="0" indent="0">
              <a:buNone/>
            </a:pPr>
            <a:endParaRPr lang="ru-RU" kern="0" dirty="0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D0F23A2-A41F-4539-BF67-E915693B6E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78" y="-51910"/>
            <a:ext cx="1476213" cy="83037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5AB1251-72BA-4DB1-B7D4-7D4B301E49C6}"/>
              </a:ext>
            </a:extLst>
          </p:cNvPr>
          <p:cNvSpPr txBox="1"/>
          <p:nvPr/>
        </p:nvSpPr>
        <p:spPr>
          <a:xfrm>
            <a:off x="1814114" y="1961609"/>
            <a:ext cx="7517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Утверждение бюджета очередного года(законодательные, представительные органы власти) </a:t>
            </a:r>
          </a:p>
        </p:txBody>
      </p:sp>
      <p:sp>
        <p:nvSpPr>
          <p:cNvPr id="49" name="Равнобедренный треугольник 48">
            <a:extLst>
              <a:ext uri="{FF2B5EF4-FFF2-40B4-BE49-F238E27FC236}">
                <a16:creationId xmlns:a16="http://schemas.microsoft.com/office/drawing/2014/main" id="{81AF4464-2AB4-4692-9E32-9D238EF6FF73}"/>
              </a:ext>
            </a:extLst>
          </p:cNvPr>
          <p:cNvSpPr/>
          <p:nvPr/>
        </p:nvSpPr>
        <p:spPr>
          <a:xfrm>
            <a:off x="1155359" y="1902824"/>
            <a:ext cx="909767" cy="784282"/>
          </a:xfrm>
          <a:prstGeom prst="triangle">
            <a:avLst/>
          </a:prstGeom>
          <a:solidFill>
            <a:srgbClr val="2D4AA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id="{626C36CB-6379-4F52-9402-C20CFFDB3FFA}"/>
              </a:ext>
            </a:extLst>
          </p:cNvPr>
          <p:cNvSpPr/>
          <p:nvPr/>
        </p:nvSpPr>
        <p:spPr>
          <a:xfrm>
            <a:off x="1524634" y="2750420"/>
            <a:ext cx="909767" cy="784282"/>
          </a:xfrm>
          <a:prstGeom prst="triangle">
            <a:avLst/>
          </a:prstGeom>
          <a:solidFill>
            <a:srgbClr val="30347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>
            <a:extLst>
              <a:ext uri="{FF2B5EF4-FFF2-40B4-BE49-F238E27FC236}">
                <a16:creationId xmlns:a16="http://schemas.microsoft.com/office/drawing/2014/main" id="{87748DBE-1579-40EA-BFBE-106BA3327324}"/>
              </a:ext>
            </a:extLst>
          </p:cNvPr>
          <p:cNvSpPr/>
          <p:nvPr/>
        </p:nvSpPr>
        <p:spPr>
          <a:xfrm>
            <a:off x="1831728" y="3594985"/>
            <a:ext cx="909767" cy="784282"/>
          </a:xfrm>
          <a:prstGeom prst="triangle">
            <a:avLst/>
          </a:prstGeom>
          <a:solidFill>
            <a:srgbClr val="5B41A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5D582E55-8E0B-4C04-BBD9-40A4F0FAAA33}"/>
              </a:ext>
            </a:extLst>
          </p:cNvPr>
          <p:cNvSpPr/>
          <p:nvPr/>
        </p:nvSpPr>
        <p:spPr>
          <a:xfrm>
            <a:off x="2217827" y="4440526"/>
            <a:ext cx="909767" cy="784282"/>
          </a:xfrm>
          <a:prstGeom prst="triangle">
            <a:avLst/>
          </a:prstGeom>
          <a:solidFill>
            <a:srgbClr val="3067B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08D412C-B3AF-4ED8-B59C-ECC5A8AB6589}"/>
              </a:ext>
            </a:extLst>
          </p:cNvPr>
          <p:cNvSpPr/>
          <p:nvPr/>
        </p:nvSpPr>
        <p:spPr>
          <a:xfrm>
            <a:off x="2572182" y="5292851"/>
            <a:ext cx="909767" cy="784282"/>
          </a:xfrm>
          <a:prstGeom prst="triangle">
            <a:avLst/>
          </a:prstGeom>
          <a:solidFill>
            <a:srgbClr val="2D4AA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бъект 2">
            <a:extLst>
              <a:ext uri="{FF2B5EF4-FFF2-40B4-BE49-F238E27FC236}">
                <a16:creationId xmlns:a16="http://schemas.microsoft.com/office/drawing/2014/main" id="{F468A859-19FB-472D-B60D-CFBD950E89DD}"/>
              </a:ext>
            </a:extLst>
          </p:cNvPr>
          <p:cNvSpPr txBox="1">
            <a:spLocks/>
          </p:cNvSpPr>
          <p:nvPr/>
        </p:nvSpPr>
        <p:spPr bwMode="auto">
          <a:xfrm>
            <a:off x="1047782" y="2041164"/>
            <a:ext cx="893287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55" name="Объект 2">
            <a:extLst>
              <a:ext uri="{FF2B5EF4-FFF2-40B4-BE49-F238E27FC236}">
                <a16:creationId xmlns:a16="http://schemas.microsoft.com/office/drawing/2014/main" id="{EF94AC78-E3BE-429C-8339-66120389A1D6}"/>
              </a:ext>
            </a:extLst>
          </p:cNvPr>
          <p:cNvSpPr txBox="1">
            <a:spLocks/>
          </p:cNvSpPr>
          <p:nvPr/>
        </p:nvSpPr>
        <p:spPr bwMode="auto">
          <a:xfrm>
            <a:off x="1422235" y="2859064"/>
            <a:ext cx="893287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56" name="Объект 2">
            <a:extLst>
              <a:ext uri="{FF2B5EF4-FFF2-40B4-BE49-F238E27FC236}">
                <a16:creationId xmlns:a16="http://schemas.microsoft.com/office/drawing/2014/main" id="{9FB80BC0-CC3A-489A-A65D-618E8398B13F}"/>
              </a:ext>
            </a:extLst>
          </p:cNvPr>
          <p:cNvSpPr txBox="1">
            <a:spLocks/>
          </p:cNvSpPr>
          <p:nvPr/>
        </p:nvSpPr>
        <p:spPr bwMode="auto">
          <a:xfrm>
            <a:off x="1712995" y="3738682"/>
            <a:ext cx="893287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57" name="Объект 2">
            <a:extLst>
              <a:ext uri="{FF2B5EF4-FFF2-40B4-BE49-F238E27FC236}">
                <a16:creationId xmlns:a16="http://schemas.microsoft.com/office/drawing/2014/main" id="{A6E8E573-F0BD-4A49-AB62-19C8873D555A}"/>
              </a:ext>
            </a:extLst>
          </p:cNvPr>
          <p:cNvSpPr txBox="1">
            <a:spLocks/>
          </p:cNvSpPr>
          <p:nvPr/>
        </p:nvSpPr>
        <p:spPr bwMode="auto">
          <a:xfrm>
            <a:off x="2106416" y="4557519"/>
            <a:ext cx="893287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58" name="Объект 2">
            <a:extLst>
              <a:ext uri="{FF2B5EF4-FFF2-40B4-BE49-F238E27FC236}">
                <a16:creationId xmlns:a16="http://schemas.microsoft.com/office/drawing/2014/main" id="{3DD48A72-5053-4AB2-8050-B35A2F7FD8ED}"/>
              </a:ext>
            </a:extLst>
          </p:cNvPr>
          <p:cNvSpPr txBox="1">
            <a:spLocks/>
          </p:cNvSpPr>
          <p:nvPr/>
        </p:nvSpPr>
        <p:spPr bwMode="auto">
          <a:xfrm>
            <a:off x="2473373" y="5416195"/>
            <a:ext cx="893287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570F6C92-16CC-4D54-BF2A-87E3BB4A1DA9}"/>
              </a:ext>
            </a:extLst>
          </p:cNvPr>
          <p:cNvSpPr txBox="1">
            <a:spLocks/>
          </p:cNvSpPr>
          <p:nvPr/>
        </p:nvSpPr>
        <p:spPr bwMode="auto">
          <a:xfrm>
            <a:off x="6703531" y="64995"/>
            <a:ext cx="490913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Проект бюджета для граждан на 2023 год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и плановый период 2024 и 2025 годов</a:t>
            </a:r>
          </a:p>
        </p:txBody>
      </p:sp>
    </p:spTree>
    <p:extLst>
      <p:ext uri="{BB962C8B-B14F-4D97-AF65-F5344CB8AC3E}">
        <p14:creationId xmlns:p14="http://schemas.microsoft.com/office/powerpoint/2010/main" val="185618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187052C-5F4D-4B71-ABFA-B0214E829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BE13ED9-BAD2-4CFB-90BE-E37A2B3EEAFA}"/>
              </a:ext>
            </a:extLst>
          </p:cNvPr>
          <p:cNvSpPr/>
          <p:nvPr/>
        </p:nvSpPr>
        <p:spPr>
          <a:xfrm>
            <a:off x="4228905" y="75630"/>
            <a:ext cx="3760454" cy="11547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C695C7AC-65FF-477C-9979-1F5319B4F68B}"/>
              </a:ext>
            </a:extLst>
          </p:cNvPr>
          <p:cNvSpPr txBox="1">
            <a:spLocks/>
          </p:cNvSpPr>
          <p:nvPr/>
        </p:nvSpPr>
        <p:spPr bwMode="auto">
          <a:xfrm>
            <a:off x="4314617" y="698782"/>
            <a:ext cx="3779911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Бюджетный процесс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F5BC993-A37B-4AF5-A985-0508BBF1E7BB}"/>
              </a:ext>
            </a:extLst>
          </p:cNvPr>
          <p:cNvSpPr/>
          <p:nvPr/>
        </p:nvSpPr>
        <p:spPr>
          <a:xfrm>
            <a:off x="0" y="6550249"/>
            <a:ext cx="12192000" cy="313668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10C69E2-DC63-420C-AEE8-D7B1CB5A1C0D}"/>
              </a:ext>
            </a:extLst>
          </p:cNvPr>
          <p:cNvSpPr/>
          <p:nvPr/>
        </p:nvSpPr>
        <p:spPr>
          <a:xfrm>
            <a:off x="11437831" y="6104468"/>
            <a:ext cx="638035" cy="638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Дом со сплошной заливкой">
            <a:hlinkClick r:id="rId2" action="ppaction://hlinksldjump"/>
            <a:extLst>
              <a:ext uri="{FF2B5EF4-FFF2-40B4-BE49-F238E27FC236}">
                <a16:creationId xmlns:a16="http://schemas.microsoft.com/office/drawing/2014/main" id="{38AE693F-AA5E-4581-A92A-94AA40007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2597" y="6112396"/>
            <a:ext cx="588501" cy="58850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7B6C122-85B9-4F56-AC8A-0A99721BA596}"/>
              </a:ext>
            </a:extLst>
          </p:cNvPr>
          <p:cNvSpPr/>
          <p:nvPr/>
        </p:nvSpPr>
        <p:spPr>
          <a:xfrm>
            <a:off x="1415476" y="1347548"/>
            <a:ext cx="936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/>
              <a:t>Стадии разработки и принятия проекта бюджета</a:t>
            </a:r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7956EE43-3FF9-4FB3-8B24-72F147FF2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7391530"/>
              </p:ext>
            </p:extLst>
          </p:nvPr>
        </p:nvGraphicFramePr>
        <p:xfrm>
          <a:off x="726391" y="1907891"/>
          <a:ext cx="10707752" cy="1219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B11DB0A-4009-4F3F-91EB-53C8DD379D80}"/>
              </a:ext>
            </a:extLst>
          </p:cNvPr>
          <p:cNvSpPr/>
          <p:nvPr/>
        </p:nvSpPr>
        <p:spPr>
          <a:xfrm>
            <a:off x="280652" y="3242146"/>
            <a:ext cx="38121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Wingdings" panose="05000000000000000000" pitchFamily="2" charset="2"/>
              <a:buChar char="Ø"/>
              <a:tabLst>
                <a:tab pos="630539" algn="l"/>
              </a:tabLst>
            </a:pPr>
            <a:r>
              <a:rPr lang="ru-RU" dirty="0">
                <a:ea typeface="Calibri" panose="020F0502020204030204" pitchFamily="34" charset="0"/>
              </a:rPr>
              <a:t>Прогнозирование доходов бюджета на основании данных прогноза социально-экономического развития округа 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Ø"/>
              <a:tabLst>
                <a:tab pos="630539" algn="l"/>
              </a:tabLst>
            </a:pPr>
            <a:r>
              <a:rPr lang="ru-RU" dirty="0">
                <a:ea typeface="Calibri" panose="020F0502020204030204" pitchFamily="34" charset="0"/>
              </a:rPr>
              <a:t>Подготовка муниципальных и ведомственных целевых программ на основании предложений граждан, депутатов, Местной администрации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E776CEE-BD65-49D4-B28B-CA232ADE8ED0}"/>
              </a:ext>
            </a:extLst>
          </p:cNvPr>
          <p:cNvSpPr/>
          <p:nvPr/>
        </p:nvSpPr>
        <p:spPr>
          <a:xfrm>
            <a:off x="4180318" y="3213200"/>
            <a:ext cx="39611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cs typeface="Times New Roman" panose="02020603050405020304" pitchFamily="18" charset="0"/>
              </a:rPr>
              <a:t>Опубликование проекта бюджета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cs typeface="Times New Roman" panose="02020603050405020304" pitchFamily="18" charset="0"/>
              </a:rPr>
              <a:t>Принятие проекта местного бюджета в первом чтении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cs typeface="Times New Roman" panose="02020603050405020304" pitchFamily="18" charset="0"/>
              </a:rPr>
              <a:t>Публичные слушания по проекту бюджета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cs typeface="Times New Roman" panose="02020603050405020304" pitchFamily="18" charset="0"/>
              </a:rPr>
              <a:t>Рассмотрение поправок к проекту местного бюджета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cs typeface="Times New Roman" panose="02020603050405020304" pitchFamily="18" charset="0"/>
              </a:rPr>
              <a:t>Принятие проекта местного бюджета во втором чтении и третьем чтении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92B4A8E-0375-4BAB-8797-24AE8A5C0B21}"/>
              </a:ext>
            </a:extLst>
          </p:cNvPr>
          <p:cNvSpPr/>
          <p:nvPr/>
        </p:nvSpPr>
        <p:spPr>
          <a:xfrm>
            <a:off x="8238940" y="3213200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Подписание решения о принятии бюджета Главой муниципального образования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Опубликование (обнародование) решения о принятии бюджета в СМИ</a:t>
            </a:r>
            <a:endParaRPr lang="ru-RU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C3D8D3F-3D71-4BF8-957D-3D48D9B45972}"/>
              </a:ext>
            </a:extLst>
          </p:cNvPr>
          <p:cNvSpPr/>
          <p:nvPr/>
        </p:nvSpPr>
        <p:spPr>
          <a:xfrm>
            <a:off x="0" y="-9015"/>
            <a:ext cx="12192000" cy="662003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>
            <a:extLst>
              <a:ext uri="{FF2B5EF4-FFF2-40B4-BE49-F238E27FC236}">
                <a16:creationId xmlns:a16="http://schemas.microsoft.com/office/drawing/2014/main" id="{C8081DE8-9443-41CC-B4CD-1593033CECEC}"/>
              </a:ext>
            </a:extLst>
          </p:cNvPr>
          <p:cNvSpPr/>
          <p:nvPr/>
        </p:nvSpPr>
        <p:spPr>
          <a:xfrm>
            <a:off x="5572928" y="22929"/>
            <a:ext cx="1046139" cy="73249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39CEDC2F-3BB8-4047-861A-A75A9A5B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1" y="69628"/>
            <a:ext cx="3657600" cy="457199"/>
          </a:xfrm>
        </p:spPr>
        <p:txBody>
          <a:bodyPr>
            <a:noAutofit/>
          </a:bodyPr>
          <a:lstStyle/>
          <a:p>
            <a:pPr algn="l"/>
            <a:r>
              <a:rPr lang="ru-RU" sz="1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Внутригородское  муниципальное образование города федерального значения Санкт – Петербурга муниципальный округ Коломяги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DB3A6243-18B4-406D-B24C-B2B6C9CA38C7}"/>
              </a:ext>
            </a:extLst>
          </p:cNvPr>
          <p:cNvSpPr txBox="1">
            <a:spLocks/>
          </p:cNvSpPr>
          <p:nvPr/>
        </p:nvSpPr>
        <p:spPr bwMode="auto">
          <a:xfrm>
            <a:off x="5398275" y="118501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</a:t>
            </a:r>
          </a:p>
          <a:p>
            <a:pPr marL="0" indent="0">
              <a:buNone/>
            </a:pPr>
            <a:endParaRPr lang="ru-RU" kern="0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B462417-20E4-4E9F-99DE-3F6F51EAC2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78" y="-51910"/>
            <a:ext cx="1476213" cy="830370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DBB7417A-71CE-41DF-93BB-150454718AF1}"/>
              </a:ext>
            </a:extLst>
          </p:cNvPr>
          <p:cNvSpPr txBox="1">
            <a:spLocks/>
          </p:cNvSpPr>
          <p:nvPr/>
        </p:nvSpPr>
        <p:spPr bwMode="auto">
          <a:xfrm>
            <a:off x="6703531" y="64995"/>
            <a:ext cx="490913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Проект бюджета для граждан на 2023 год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и плановый период 2024 и 2025 годов</a:t>
            </a:r>
          </a:p>
        </p:txBody>
      </p:sp>
    </p:spTree>
    <p:extLst>
      <p:ext uri="{BB962C8B-B14F-4D97-AF65-F5344CB8AC3E}">
        <p14:creationId xmlns:p14="http://schemas.microsoft.com/office/powerpoint/2010/main" val="3046875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187052C-5F4D-4B71-ABFA-B0214E829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D45B9F60-1A94-4CA5-A2C4-551C145E1F79}"/>
              </a:ext>
            </a:extLst>
          </p:cNvPr>
          <p:cNvSpPr/>
          <p:nvPr/>
        </p:nvSpPr>
        <p:spPr>
          <a:xfrm>
            <a:off x="4228905" y="75630"/>
            <a:ext cx="3760454" cy="11547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EEA0C7FB-97B6-42F8-9D66-C43D453CF5C7}"/>
              </a:ext>
            </a:extLst>
          </p:cNvPr>
          <p:cNvSpPr txBox="1">
            <a:spLocks/>
          </p:cNvSpPr>
          <p:nvPr/>
        </p:nvSpPr>
        <p:spPr bwMode="auto">
          <a:xfrm>
            <a:off x="4314617" y="698782"/>
            <a:ext cx="3779911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Бюджетный процесс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F5BC993-A37B-4AF5-A985-0508BBF1E7BB}"/>
              </a:ext>
            </a:extLst>
          </p:cNvPr>
          <p:cNvSpPr/>
          <p:nvPr/>
        </p:nvSpPr>
        <p:spPr>
          <a:xfrm>
            <a:off x="0" y="6550249"/>
            <a:ext cx="12192000" cy="313668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10C69E2-DC63-420C-AEE8-D7B1CB5A1C0D}"/>
              </a:ext>
            </a:extLst>
          </p:cNvPr>
          <p:cNvSpPr/>
          <p:nvPr/>
        </p:nvSpPr>
        <p:spPr>
          <a:xfrm>
            <a:off x="11437831" y="6104468"/>
            <a:ext cx="638035" cy="638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Дом со сплошной заливкой">
            <a:hlinkClick r:id="rId2" action="ppaction://hlinksldjump"/>
            <a:extLst>
              <a:ext uri="{FF2B5EF4-FFF2-40B4-BE49-F238E27FC236}">
                <a16:creationId xmlns:a16="http://schemas.microsoft.com/office/drawing/2014/main" id="{38AE693F-AA5E-4581-A92A-94AA40007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2597" y="6112396"/>
            <a:ext cx="588501" cy="58850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7B6C122-85B9-4F56-AC8A-0A99721BA596}"/>
              </a:ext>
            </a:extLst>
          </p:cNvPr>
          <p:cNvSpPr/>
          <p:nvPr/>
        </p:nvSpPr>
        <p:spPr>
          <a:xfrm>
            <a:off x="1415476" y="1347548"/>
            <a:ext cx="936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/>
              <a:t>КАК ПРИНЯТЬ УЧАСТИЕ В БЮДЖЕТНОМ ПРОЦЕССЕ?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C3D8D3F-3D71-4BF8-957D-3D48D9B45972}"/>
              </a:ext>
            </a:extLst>
          </p:cNvPr>
          <p:cNvSpPr/>
          <p:nvPr/>
        </p:nvSpPr>
        <p:spPr>
          <a:xfrm>
            <a:off x="0" y="-9015"/>
            <a:ext cx="12192000" cy="662003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>
            <a:extLst>
              <a:ext uri="{FF2B5EF4-FFF2-40B4-BE49-F238E27FC236}">
                <a16:creationId xmlns:a16="http://schemas.microsoft.com/office/drawing/2014/main" id="{C8081DE8-9443-41CC-B4CD-1593033CECEC}"/>
              </a:ext>
            </a:extLst>
          </p:cNvPr>
          <p:cNvSpPr/>
          <p:nvPr/>
        </p:nvSpPr>
        <p:spPr>
          <a:xfrm>
            <a:off x="5572928" y="22929"/>
            <a:ext cx="1046139" cy="73249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39CEDC2F-3BB8-4047-861A-A75A9A5B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1" y="69628"/>
            <a:ext cx="3657600" cy="457199"/>
          </a:xfrm>
        </p:spPr>
        <p:txBody>
          <a:bodyPr>
            <a:noAutofit/>
          </a:bodyPr>
          <a:lstStyle/>
          <a:p>
            <a:pPr algn="l"/>
            <a:r>
              <a:rPr lang="ru-RU" sz="1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Внутригородское  муниципальное образование города федерального значения Санкт – Петербурга муниципальный округ Коломяги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DB3A6243-18B4-406D-B24C-B2B6C9CA38C7}"/>
              </a:ext>
            </a:extLst>
          </p:cNvPr>
          <p:cNvSpPr txBox="1">
            <a:spLocks/>
          </p:cNvSpPr>
          <p:nvPr/>
        </p:nvSpPr>
        <p:spPr bwMode="auto">
          <a:xfrm>
            <a:off x="5398275" y="119956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</a:t>
            </a:r>
          </a:p>
          <a:p>
            <a:pPr marL="0" indent="0">
              <a:buNone/>
            </a:pPr>
            <a:endParaRPr lang="ru-RU" kern="0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B462417-20E4-4E9F-99DE-3F6F51EAC2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78" y="-51910"/>
            <a:ext cx="1476213" cy="830370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DBB7417A-71CE-41DF-93BB-150454718AF1}"/>
              </a:ext>
            </a:extLst>
          </p:cNvPr>
          <p:cNvSpPr txBox="1">
            <a:spLocks/>
          </p:cNvSpPr>
          <p:nvPr/>
        </p:nvSpPr>
        <p:spPr bwMode="auto">
          <a:xfrm>
            <a:off x="6703531" y="64995"/>
            <a:ext cx="490913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Проект бюджета для граждан на 2023 год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и плановый период 2024 и 2025 годов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78339F4-250A-4F0D-8FE4-4430187C493C}"/>
              </a:ext>
            </a:extLst>
          </p:cNvPr>
          <p:cNvSpPr/>
          <p:nvPr/>
        </p:nvSpPr>
        <p:spPr>
          <a:xfrm>
            <a:off x="392879" y="2554768"/>
            <a:ext cx="29104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tabLst>
                <a:tab pos="630539" algn="l"/>
              </a:tabLst>
            </a:pPr>
            <a:r>
              <a:rPr lang="ru-RU" dirty="0">
                <a:ea typeface="Calibri" panose="020F0502020204030204" pitchFamily="34" charset="0"/>
              </a:rPr>
              <a:t>Участие в публичных слушаниях по проекту местного бюджета МО Коломяги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89B1244-0D0B-422B-A3D5-F0AD1F25093F}"/>
              </a:ext>
            </a:extLst>
          </p:cNvPr>
          <p:cNvSpPr/>
          <p:nvPr/>
        </p:nvSpPr>
        <p:spPr>
          <a:xfrm>
            <a:off x="8888704" y="2588086"/>
            <a:ext cx="29104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tabLst>
                <a:tab pos="630539" algn="l"/>
              </a:tabLst>
            </a:pPr>
            <a:r>
              <a:rPr lang="ru-RU" dirty="0">
                <a:ea typeface="Calibri" panose="020F0502020204030204" pitchFamily="34" charset="0"/>
              </a:rPr>
              <a:t>Участие в публичных </a:t>
            </a:r>
          </a:p>
          <a:p>
            <a:pPr algn="ctr">
              <a:buSzPct val="100000"/>
              <a:tabLst>
                <a:tab pos="630539" algn="l"/>
              </a:tabLst>
            </a:pPr>
            <a:r>
              <a:rPr lang="ru-RU" dirty="0">
                <a:ea typeface="Calibri" panose="020F0502020204030204" pitchFamily="34" charset="0"/>
              </a:rPr>
              <a:t>слушаниях по отчёту об </a:t>
            </a:r>
          </a:p>
          <a:p>
            <a:pPr algn="ctr">
              <a:buSzPct val="100000"/>
              <a:tabLst>
                <a:tab pos="630539" algn="l"/>
              </a:tabLst>
            </a:pPr>
            <a:r>
              <a:rPr lang="ru-RU" dirty="0">
                <a:ea typeface="Calibri" panose="020F0502020204030204" pitchFamily="34" charset="0"/>
              </a:rPr>
              <a:t>исполнении местного </a:t>
            </a:r>
          </a:p>
          <a:p>
            <a:pPr algn="ctr">
              <a:buSzPct val="100000"/>
              <a:tabLst>
                <a:tab pos="630539" algn="l"/>
              </a:tabLst>
            </a:pPr>
            <a:r>
              <a:rPr lang="ru-RU" dirty="0">
                <a:ea typeface="Calibri" panose="020F0502020204030204" pitchFamily="34" charset="0"/>
              </a:rPr>
              <a:t>бюджета МО Коломяги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24C1FA4-09CE-4A45-8EA7-D95A227825AB}"/>
              </a:ext>
            </a:extLst>
          </p:cNvPr>
          <p:cNvSpPr/>
          <p:nvPr/>
        </p:nvSpPr>
        <p:spPr>
          <a:xfrm>
            <a:off x="6703531" y="4987233"/>
            <a:ext cx="29104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tabLst>
                <a:tab pos="630539" algn="l"/>
              </a:tabLst>
            </a:pPr>
            <a:r>
              <a:rPr lang="ru-RU" dirty="0">
                <a:ea typeface="Calibri" panose="020F0502020204030204" pitchFamily="34" charset="0"/>
              </a:rPr>
              <a:t>Участие в комиссии по формированию комфортной городской среды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EEAFFD2-C69F-41EC-861C-DD2763865CD0}"/>
              </a:ext>
            </a:extLst>
          </p:cNvPr>
          <p:cNvSpPr/>
          <p:nvPr/>
        </p:nvSpPr>
        <p:spPr>
          <a:xfrm>
            <a:off x="1848087" y="4958889"/>
            <a:ext cx="3887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tabLst>
                <a:tab pos="630539" algn="l"/>
              </a:tabLst>
            </a:pPr>
            <a:r>
              <a:rPr lang="ru-RU" dirty="0">
                <a:ea typeface="Calibri" panose="020F0502020204030204" pitchFamily="34" charset="0"/>
              </a:rPr>
              <a:t>Участие в общественных </a:t>
            </a:r>
          </a:p>
          <a:p>
            <a:pPr algn="ctr">
              <a:buSzPct val="100000"/>
              <a:tabLst>
                <a:tab pos="630539" algn="l"/>
              </a:tabLst>
            </a:pPr>
            <a:r>
              <a:rPr lang="ru-RU" dirty="0">
                <a:ea typeface="Calibri" panose="020F0502020204030204" pitchFamily="34" charset="0"/>
              </a:rPr>
              <a:t>слушаниях по объектам </a:t>
            </a:r>
          </a:p>
          <a:p>
            <a:pPr algn="ctr">
              <a:buSzPct val="100000"/>
              <a:tabLst>
                <a:tab pos="630539" algn="l"/>
              </a:tabLst>
            </a:pPr>
            <a:r>
              <a:rPr lang="ru-RU" dirty="0">
                <a:ea typeface="Calibri" panose="020F0502020204030204" pitchFamily="34" charset="0"/>
              </a:rPr>
              <a:t>благоустройства МО Коломяги</a:t>
            </a:r>
          </a:p>
          <a:p>
            <a:pPr algn="ctr">
              <a:buSzPct val="100000"/>
              <a:tabLst>
                <a:tab pos="630539" algn="l"/>
              </a:tabLst>
            </a:pPr>
            <a:r>
              <a:rPr lang="ru-RU" dirty="0">
                <a:ea typeface="Calibri" panose="020F0502020204030204" pitchFamily="34" charset="0"/>
              </a:rPr>
              <a:t>(опросы в сети Интернет)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94E4BB-57CF-4D90-A450-78327CC65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4883" y="1898809"/>
            <a:ext cx="4928497" cy="2869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B65B7D9-8A25-4440-92AC-BBFA977DBBEB}"/>
              </a:ext>
            </a:extLst>
          </p:cNvPr>
          <p:cNvSpPr/>
          <p:nvPr/>
        </p:nvSpPr>
        <p:spPr>
          <a:xfrm>
            <a:off x="298295" y="2422424"/>
            <a:ext cx="3099583" cy="149471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51791C63-CA19-46F6-9A81-B49487003941}"/>
              </a:ext>
            </a:extLst>
          </p:cNvPr>
          <p:cNvSpPr/>
          <p:nvPr/>
        </p:nvSpPr>
        <p:spPr>
          <a:xfrm>
            <a:off x="2012822" y="4860016"/>
            <a:ext cx="3534953" cy="149471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B15DA2E8-B1AD-43EC-9868-4ED512DFF49F}"/>
              </a:ext>
            </a:extLst>
          </p:cNvPr>
          <p:cNvSpPr/>
          <p:nvPr/>
        </p:nvSpPr>
        <p:spPr>
          <a:xfrm>
            <a:off x="6327051" y="4860016"/>
            <a:ext cx="3534953" cy="149471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7B686121-76A2-4C14-88AC-1C96EC9B4DCC}"/>
              </a:ext>
            </a:extLst>
          </p:cNvPr>
          <p:cNvSpPr/>
          <p:nvPr/>
        </p:nvSpPr>
        <p:spPr>
          <a:xfrm>
            <a:off x="8794122" y="2422424"/>
            <a:ext cx="3099583" cy="149471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2F81CD7-5268-4D60-9618-E317983614A0}"/>
              </a:ext>
            </a:extLst>
          </p:cNvPr>
          <p:cNvSpPr txBox="1"/>
          <p:nvPr/>
        </p:nvSpPr>
        <p:spPr>
          <a:xfrm>
            <a:off x="1382843" y="6558072"/>
            <a:ext cx="1041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>
                <a:solidFill>
                  <a:schemeClr val="bg1"/>
                </a:solidFill>
              </a:rPr>
              <a:t>(Интерактивные карты МО Коломяги с обращениями граждан доступны по ссылке: </a:t>
            </a:r>
            <a:r>
              <a:rPr lang="en-US" sz="1200" i="1" dirty="0">
                <a:solidFill>
                  <a:schemeClr val="bg1"/>
                </a:solidFill>
              </a:rPr>
              <a:t>https://mokolomyagi.ru/publ/info/interaktivnye-karty</a:t>
            </a:r>
            <a:r>
              <a:rPr lang="ru-RU" sz="1200" i="1" dirty="0">
                <a:solidFill>
                  <a:schemeClr val="bg1"/>
                </a:solidFill>
              </a:rPr>
              <a:t>)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23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187052C-5F4D-4B71-ABFA-B0214E829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AD16A1D-9F49-4118-A63C-0086E4C88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49" y="2203117"/>
            <a:ext cx="8385273" cy="4124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Свиток: горизонтальный 41">
            <a:extLst>
              <a:ext uri="{FF2B5EF4-FFF2-40B4-BE49-F238E27FC236}">
                <a16:creationId xmlns:a16="http://schemas.microsoft.com/office/drawing/2014/main" id="{9EA34DFA-68DF-4F25-A590-B256E9C72151}"/>
              </a:ext>
            </a:extLst>
          </p:cNvPr>
          <p:cNvSpPr/>
          <p:nvPr/>
        </p:nvSpPr>
        <p:spPr>
          <a:xfrm>
            <a:off x="4383991" y="2330126"/>
            <a:ext cx="2910750" cy="1537069"/>
          </a:xfrm>
          <a:prstGeom prst="horizontalScroll">
            <a:avLst/>
          </a:prstGeom>
          <a:solidFill>
            <a:srgbClr val="00658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 Коломяги – один из 8 муниципальных образований Приморского района</a:t>
            </a:r>
          </a:p>
        </p:txBody>
      </p:sp>
      <p:sp>
        <p:nvSpPr>
          <p:cNvPr id="43" name="Стрелка: вправо 42">
            <a:extLst>
              <a:ext uri="{FF2B5EF4-FFF2-40B4-BE49-F238E27FC236}">
                <a16:creationId xmlns:a16="http://schemas.microsoft.com/office/drawing/2014/main" id="{864A43E2-9E52-44EF-986C-B71203FBC137}"/>
              </a:ext>
            </a:extLst>
          </p:cNvPr>
          <p:cNvSpPr/>
          <p:nvPr/>
        </p:nvSpPr>
        <p:spPr>
          <a:xfrm>
            <a:off x="6977012" y="3006437"/>
            <a:ext cx="966488" cy="575801"/>
          </a:xfrm>
          <a:prstGeom prst="rightArrow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D90CB87-0C79-40A9-9803-8B604AE74650}"/>
              </a:ext>
            </a:extLst>
          </p:cNvPr>
          <p:cNvSpPr txBox="1"/>
          <p:nvPr/>
        </p:nvSpPr>
        <p:spPr>
          <a:xfrm>
            <a:off x="8483362" y="3006437"/>
            <a:ext cx="31293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МО Коломяги </a:t>
            </a:r>
            <a:endParaRPr lang="ru-RU" sz="2400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D45B9F60-1A94-4CA5-A2C4-551C145E1F79}"/>
              </a:ext>
            </a:extLst>
          </p:cNvPr>
          <p:cNvSpPr/>
          <p:nvPr/>
        </p:nvSpPr>
        <p:spPr>
          <a:xfrm>
            <a:off x="3209730" y="75630"/>
            <a:ext cx="6404217" cy="11547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EEA0C7FB-97B6-42F8-9D66-C43D453CF5C7}"/>
              </a:ext>
            </a:extLst>
          </p:cNvPr>
          <p:cNvSpPr txBox="1">
            <a:spLocks/>
          </p:cNvSpPr>
          <p:nvPr/>
        </p:nvSpPr>
        <p:spPr bwMode="auto">
          <a:xfrm>
            <a:off x="3644883" y="699923"/>
            <a:ext cx="5379889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Характеристика МО Коломяги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F5BC993-A37B-4AF5-A985-0508BBF1E7BB}"/>
              </a:ext>
            </a:extLst>
          </p:cNvPr>
          <p:cNvSpPr/>
          <p:nvPr/>
        </p:nvSpPr>
        <p:spPr>
          <a:xfrm>
            <a:off x="0" y="6550249"/>
            <a:ext cx="12192000" cy="313668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10C69E2-DC63-420C-AEE8-D7B1CB5A1C0D}"/>
              </a:ext>
            </a:extLst>
          </p:cNvPr>
          <p:cNvSpPr/>
          <p:nvPr/>
        </p:nvSpPr>
        <p:spPr>
          <a:xfrm>
            <a:off x="11437831" y="6104468"/>
            <a:ext cx="638035" cy="638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Дом со сплошной заливкой">
            <a:hlinkClick r:id="rId3" action="ppaction://hlinksldjump"/>
            <a:extLst>
              <a:ext uri="{FF2B5EF4-FFF2-40B4-BE49-F238E27FC236}">
                <a16:creationId xmlns:a16="http://schemas.microsoft.com/office/drawing/2014/main" id="{38AE693F-AA5E-4581-A92A-94AA40007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2597" y="6112396"/>
            <a:ext cx="588501" cy="58850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7B6C122-85B9-4F56-AC8A-0A99721BA596}"/>
              </a:ext>
            </a:extLst>
          </p:cNvPr>
          <p:cNvSpPr/>
          <p:nvPr/>
        </p:nvSpPr>
        <p:spPr>
          <a:xfrm>
            <a:off x="1382843" y="1386932"/>
            <a:ext cx="936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/>
              <a:t>НАСЕЛЕНИЕ – 115 440 человек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C3D8D3F-3D71-4BF8-957D-3D48D9B45972}"/>
              </a:ext>
            </a:extLst>
          </p:cNvPr>
          <p:cNvSpPr/>
          <p:nvPr/>
        </p:nvSpPr>
        <p:spPr>
          <a:xfrm>
            <a:off x="0" y="-9015"/>
            <a:ext cx="12192000" cy="662003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>
            <a:extLst>
              <a:ext uri="{FF2B5EF4-FFF2-40B4-BE49-F238E27FC236}">
                <a16:creationId xmlns:a16="http://schemas.microsoft.com/office/drawing/2014/main" id="{C8081DE8-9443-41CC-B4CD-1593033CECEC}"/>
              </a:ext>
            </a:extLst>
          </p:cNvPr>
          <p:cNvSpPr/>
          <p:nvPr/>
        </p:nvSpPr>
        <p:spPr>
          <a:xfrm>
            <a:off x="5572928" y="22929"/>
            <a:ext cx="1046139" cy="73249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39CEDC2F-3BB8-4047-861A-A75A9A5B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1" y="69628"/>
            <a:ext cx="3657600" cy="457199"/>
          </a:xfrm>
        </p:spPr>
        <p:txBody>
          <a:bodyPr>
            <a:noAutofit/>
          </a:bodyPr>
          <a:lstStyle/>
          <a:p>
            <a:pPr algn="l"/>
            <a:r>
              <a:rPr lang="ru-RU" sz="1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Внутригородское  муниципальное образование города федерального значения Санкт – Петербурга муниципальный округ Коломяги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DB3A6243-18B4-406D-B24C-B2B6C9CA38C7}"/>
              </a:ext>
            </a:extLst>
          </p:cNvPr>
          <p:cNvSpPr txBox="1">
            <a:spLocks/>
          </p:cNvSpPr>
          <p:nvPr/>
        </p:nvSpPr>
        <p:spPr bwMode="auto">
          <a:xfrm>
            <a:off x="5406895" y="118338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</a:t>
            </a:r>
          </a:p>
          <a:p>
            <a:pPr marL="0" indent="0">
              <a:buNone/>
            </a:pPr>
            <a:endParaRPr lang="ru-RU" kern="0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B462417-20E4-4E9F-99DE-3F6F51EAC2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78" y="-51910"/>
            <a:ext cx="1476213" cy="830370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DBB7417A-71CE-41DF-93BB-150454718AF1}"/>
              </a:ext>
            </a:extLst>
          </p:cNvPr>
          <p:cNvSpPr txBox="1">
            <a:spLocks/>
          </p:cNvSpPr>
          <p:nvPr/>
        </p:nvSpPr>
        <p:spPr bwMode="auto">
          <a:xfrm>
            <a:off x="6703531" y="64995"/>
            <a:ext cx="490913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Проект бюджета для граждан на 2023 год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и плановый период 2024 и 2025 годов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78339F4-250A-4F0D-8FE4-4430187C493C}"/>
              </a:ext>
            </a:extLst>
          </p:cNvPr>
          <p:cNvSpPr/>
          <p:nvPr/>
        </p:nvSpPr>
        <p:spPr>
          <a:xfrm>
            <a:off x="220158" y="2166887"/>
            <a:ext cx="297353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tabLst>
                <a:tab pos="630539" algn="l"/>
              </a:tabLst>
            </a:pPr>
            <a:r>
              <a:rPr lang="ru-RU" sz="1600" dirty="0">
                <a:ea typeface="Calibri" panose="020F0502020204030204" pitchFamily="34" charset="0"/>
              </a:rPr>
              <a:t>Внутригородское муниципальное образование города федерального значения Санкт-Петербурга муниципальный округ Коломяги входит в состав Приморского района </a:t>
            </a:r>
          </a:p>
          <a:p>
            <a:pPr algn="ctr">
              <a:buSzPct val="100000"/>
              <a:tabLst>
                <a:tab pos="630539" algn="l"/>
              </a:tabLst>
            </a:pPr>
            <a:r>
              <a:rPr lang="ru-RU" sz="1600" dirty="0">
                <a:ea typeface="Calibri" panose="020F0502020204030204" pitchFamily="34" charset="0"/>
              </a:rPr>
              <a:t>Санкт-Петербурга.</a:t>
            </a:r>
          </a:p>
          <a:p>
            <a:pPr algn="ctr">
              <a:buSzPct val="100000"/>
              <a:tabLst>
                <a:tab pos="630539" algn="l"/>
              </a:tabLst>
            </a:pPr>
            <a:endParaRPr lang="ru-RU" sz="1600" dirty="0">
              <a:ea typeface="Calibri" panose="020F0502020204030204" pitchFamily="34" charset="0"/>
            </a:endParaRPr>
          </a:p>
          <a:p>
            <a:pPr algn="ctr">
              <a:buSzPct val="100000"/>
              <a:tabLst>
                <a:tab pos="630539" algn="l"/>
              </a:tabLst>
            </a:pPr>
            <a:r>
              <a:rPr lang="ru-RU" sz="1600" dirty="0">
                <a:ea typeface="Calibri" panose="020F0502020204030204" pitchFamily="34" charset="0"/>
              </a:rPr>
              <a:t>На территории муниципального образования расположены Орловский и </a:t>
            </a:r>
            <a:r>
              <a:rPr lang="ru-RU" sz="1600" dirty="0" err="1">
                <a:ea typeface="Calibri" panose="020F0502020204030204" pitchFamily="34" charset="0"/>
              </a:rPr>
              <a:t>Шуваловский</a:t>
            </a:r>
            <a:r>
              <a:rPr lang="ru-RU" sz="1600" dirty="0">
                <a:ea typeface="Calibri" panose="020F0502020204030204" pitchFamily="34" charset="0"/>
              </a:rPr>
              <a:t> карьеры, </a:t>
            </a:r>
            <a:r>
              <a:rPr lang="ru-RU" sz="1600" dirty="0" err="1">
                <a:ea typeface="Calibri" panose="020F0502020204030204" pitchFamily="34" charset="0"/>
              </a:rPr>
              <a:t>Новоорловский</a:t>
            </a:r>
            <a:r>
              <a:rPr lang="ru-RU" sz="1600" dirty="0">
                <a:ea typeface="Calibri" panose="020F0502020204030204" pitchFamily="34" charset="0"/>
              </a:rPr>
              <a:t> лесопарк, Графский пруд с усадьбой Орлово-Денисовых</a:t>
            </a:r>
            <a:r>
              <a:rPr lang="ru-RU" sz="1400" dirty="0">
                <a:ea typeface="Calibri" panose="020F0502020204030204" pitchFamily="34" charset="0"/>
              </a:rPr>
              <a:t>.</a:t>
            </a:r>
          </a:p>
          <a:p>
            <a:pPr algn="ctr">
              <a:buSzPct val="100000"/>
              <a:tabLst>
                <a:tab pos="630539" algn="l"/>
              </a:tabLst>
            </a:pPr>
            <a:endParaRPr lang="ru-RU" sz="1400" dirty="0">
              <a:ea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2F81CD7-5268-4D60-9618-E317983614A0}"/>
              </a:ext>
            </a:extLst>
          </p:cNvPr>
          <p:cNvSpPr txBox="1"/>
          <p:nvPr/>
        </p:nvSpPr>
        <p:spPr>
          <a:xfrm>
            <a:off x="1382843" y="6558072"/>
            <a:ext cx="1041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>
                <a:solidFill>
                  <a:schemeClr val="bg1"/>
                </a:solidFill>
              </a:rPr>
              <a:t>(Интерактивные карты МО Коломяги с  границей округа по ссылке: </a:t>
            </a:r>
            <a:r>
              <a:rPr lang="en-US" sz="1200" i="1" dirty="0">
                <a:solidFill>
                  <a:schemeClr val="bg1"/>
                </a:solidFill>
              </a:rPr>
              <a:t>https://mokolomyagi.ru/publ/info/interaktivnye-karty</a:t>
            </a:r>
            <a:r>
              <a:rPr lang="ru-RU" sz="1200" i="1" dirty="0">
                <a:solidFill>
                  <a:schemeClr val="bg1"/>
                </a:solidFill>
              </a:rPr>
              <a:t>)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46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187052C-5F4D-4B71-ABFA-B0214E829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ru-RU" sz="1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 Коломяги - самый застраиваемый округ Приморского района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52FD73-3A32-43CC-8234-6315E46DBD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1"/>
          <a:stretch/>
        </p:blipFill>
        <p:spPr>
          <a:xfrm>
            <a:off x="9375695" y="4877201"/>
            <a:ext cx="2558122" cy="15082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D45B9F60-1A94-4CA5-A2C4-551C145E1F79}"/>
              </a:ext>
            </a:extLst>
          </p:cNvPr>
          <p:cNvSpPr/>
          <p:nvPr/>
        </p:nvSpPr>
        <p:spPr>
          <a:xfrm>
            <a:off x="2875341" y="87095"/>
            <a:ext cx="6404217" cy="11547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EEA0C7FB-97B6-42F8-9D66-C43D453CF5C7}"/>
              </a:ext>
            </a:extLst>
          </p:cNvPr>
          <p:cNvSpPr txBox="1">
            <a:spLocks/>
          </p:cNvSpPr>
          <p:nvPr/>
        </p:nvSpPr>
        <p:spPr bwMode="auto">
          <a:xfrm>
            <a:off x="3644883" y="699923"/>
            <a:ext cx="5379889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Характеристика МО Коломяги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F5BC993-A37B-4AF5-A985-0508BBF1E7BB}"/>
              </a:ext>
            </a:extLst>
          </p:cNvPr>
          <p:cNvSpPr/>
          <p:nvPr/>
        </p:nvSpPr>
        <p:spPr>
          <a:xfrm>
            <a:off x="0" y="6550249"/>
            <a:ext cx="12192000" cy="313668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10C69E2-DC63-420C-AEE8-D7B1CB5A1C0D}"/>
              </a:ext>
            </a:extLst>
          </p:cNvPr>
          <p:cNvSpPr/>
          <p:nvPr/>
        </p:nvSpPr>
        <p:spPr>
          <a:xfrm>
            <a:off x="11437831" y="6104468"/>
            <a:ext cx="638035" cy="638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Дом со сплошной заливкой">
            <a:hlinkClick r:id="rId3" action="ppaction://hlinksldjump"/>
            <a:extLst>
              <a:ext uri="{FF2B5EF4-FFF2-40B4-BE49-F238E27FC236}">
                <a16:creationId xmlns:a16="http://schemas.microsoft.com/office/drawing/2014/main" id="{38AE693F-AA5E-4581-A92A-94AA40007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2597" y="6112396"/>
            <a:ext cx="588501" cy="58850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7B6C122-85B9-4F56-AC8A-0A99721BA596}"/>
              </a:ext>
            </a:extLst>
          </p:cNvPr>
          <p:cNvSpPr/>
          <p:nvPr/>
        </p:nvSpPr>
        <p:spPr>
          <a:xfrm>
            <a:off x="3644883" y="5060405"/>
            <a:ext cx="5198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/>
              <a:t>ПЛОЩАДЬ – 2646 ГЕКТАР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C3D8D3F-3D71-4BF8-957D-3D48D9B45972}"/>
              </a:ext>
            </a:extLst>
          </p:cNvPr>
          <p:cNvSpPr/>
          <p:nvPr/>
        </p:nvSpPr>
        <p:spPr>
          <a:xfrm>
            <a:off x="0" y="-9015"/>
            <a:ext cx="12192000" cy="662003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>
            <a:extLst>
              <a:ext uri="{FF2B5EF4-FFF2-40B4-BE49-F238E27FC236}">
                <a16:creationId xmlns:a16="http://schemas.microsoft.com/office/drawing/2014/main" id="{C8081DE8-9443-41CC-B4CD-1593033CECEC}"/>
              </a:ext>
            </a:extLst>
          </p:cNvPr>
          <p:cNvSpPr/>
          <p:nvPr/>
        </p:nvSpPr>
        <p:spPr>
          <a:xfrm>
            <a:off x="5572928" y="22929"/>
            <a:ext cx="1046139" cy="73249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39CEDC2F-3BB8-4047-861A-A75A9A5B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1" y="69628"/>
            <a:ext cx="3657600" cy="457199"/>
          </a:xfrm>
        </p:spPr>
        <p:txBody>
          <a:bodyPr>
            <a:noAutofit/>
          </a:bodyPr>
          <a:lstStyle/>
          <a:p>
            <a:pPr algn="l"/>
            <a:r>
              <a:rPr lang="ru-RU" sz="1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Внутригородское  муниципальное образование города федерального значения Санкт – Петербурга муниципальный округ Коломяги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DB3A6243-18B4-406D-B24C-B2B6C9CA38C7}"/>
              </a:ext>
            </a:extLst>
          </p:cNvPr>
          <p:cNvSpPr txBox="1">
            <a:spLocks/>
          </p:cNvSpPr>
          <p:nvPr/>
        </p:nvSpPr>
        <p:spPr bwMode="auto">
          <a:xfrm>
            <a:off x="5398275" y="120267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</a:t>
            </a:r>
          </a:p>
          <a:p>
            <a:pPr marL="0" indent="0">
              <a:buNone/>
            </a:pPr>
            <a:endParaRPr lang="ru-RU" kern="0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B462417-20E4-4E9F-99DE-3F6F51EAC2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78" y="-51910"/>
            <a:ext cx="1476213" cy="830370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DBB7417A-71CE-41DF-93BB-150454718AF1}"/>
              </a:ext>
            </a:extLst>
          </p:cNvPr>
          <p:cNvSpPr txBox="1">
            <a:spLocks/>
          </p:cNvSpPr>
          <p:nvPr/>
        </p:nvSpPr>
        <p:spPr bwMode="auto">
          <a:xfrm>
            <a:off x="6703531" y="64995"/>
            <a:ext cx="490913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Проект бюджета для граждан на 2023 год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и плановый период 2024 и 2025 годов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45B8581-7FB6-4CC0-9826-1FB0B27240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70000"/>
                    </a14:imgEffect>
                    <a14:imgEffect>
                      <a14:saturation sat="27100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73" b="7383"/>
          <a:stretch/>
        </p:blipFill>
        <p:spPr>
          <a:xfrm>
            <a:off x="3081711" y="1402195"/>
            <a:ext cx="6020831" cy="3563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345D3DF-D6CF-4381-9A63-D99045040EA9}"/>
              </a:ext>
            </a:extLst>
          </p:cNvPr>
          <p:cNvSpPr txBox="1"/>
          <p:nvPr/>
        </p:nvSpPr>
        <p:spPr>
          <a:xfrm>
            <a:off x="2151000" y="6558072"/>
            <a:ext cx="1041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>
                <a:solidFill>
                  <a:schemeClr val="bg1"/>
                </a:solidFill>
              </a:rPr>
              <a:t>(Интерактивные карты МО Коломяги с  границей округа по ссылке: </a:t>
            </a:r>
            <a:r>
              <a:rPr lang="en-US" sz="1200" i="1" dirty="0">
                <a:solidFill>
                  <a:schemeClr val="bg1"/>
                </a:solidFill>
              </a:rPr>
              <a:t>https://mokolomyagi.ru/publ/info/interaktivnye-karty</a:t>
            </a:r>
            <a:r>
              <a:rPr lang="ru-RU" sz="1200" i="1" dirty="0">
                <a:solidFill>
                  <a:schemeClr val="bg1"/>
                </a:solidFill>
              </a:rPr>
              <a:t>)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0DD7EDC-671D-4DB4-82AD-97D9874EB82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7" r="5927"/>
          <a:stretch/>
        </p:blipFill>
        <p:spPr>
          <a:xfrm>
            <a:off x="349331" y="1376538"/>
            <a:ext cx="2466971" cy="14926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25FA5A4A-C60E-4082-924E-ECB6AC67D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4" t="8001" b="10083"/>
          <a:stretch/>
        </p:blipFill>
        <p:spPr bwMode="auto">
          <a:xfrm>
            <a:off x="362829" y="3083630"/>
            <a:ext cx="2453474" cy="1707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D458CB8-BE77-4F79-974C-AF57E341E2E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9"/>
          <a:stretch/>
        </p:blipFill>
        <p:spPr>
          <a:xfrm>
            <a:off x="9381447" y="1394360"/>
            <a:ext cx="2558123" cy="15315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9C652EE8-7CC6-42E4-AC5A-117B0FCD1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447" y="3072647"/>
            <a:ext cx="2558123" cy="16737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4EF6734-0127-4BC2-8ABD-0E7AA3EA2D77}"/>
              </a:ext>
            </a:extLst>
          </p:cNvPr>
          <p:cNvSpPr/>
          <p:nvPr/>
        </p:nvSpPr>
        <p:spPr>
          <a:xfrm>
            <a:off x="2268098" y="5568298"/>
            <a:ext cx="33150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МО Коломяги - самый </a:t>
            </a:r>
          </a:p>
          <a:p>
            <a:pPr algn="ctr"/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застраиваемый округ </a:t>
            </a:r>
          </a:p>
          <a:p>
            <a:pPr algn="ctr"/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Приморского района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9672177-42BD-4938-9B2A-F01F0C0309AF}"/>
              </a:ext>
            </a:extLst>
          </p:cNvPr>
          <p:cNvSpPr/>
          <p:nvPr/>
        </p:nvSpPr>
        <p:spPr>
          <a:xfrm>
            <a:off x="5699240" y="5600950"/>
            <a:ext cx="45802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Коломяги – это высотные </a:t>
            </a:r>
          </a:p>
          <a:p>
            <a:pPr algn="ctr"/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новостройки и образчики </a:t>
            </a:r>
          </a:p>
          <a:p>
            <a:pPr algn="ctr"/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деревянного зодчества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2070C73-3D3C-4B9C-BB1E-EA581EF2A5A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2"/>
          <a:stretch/>
        </p:blipFill>
        <p:spPr>
          <a:xfrm>
            <a:off x="349331" y="4965864"/>
            <a:ext cx="2453475" cy="1424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45678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5FE63A-5941-488D-A99B-4A675E57CA1E}"/>
              </a:ext>
            </a:extLst>
          </p:cNvPr>
          <p:cNvSpPr/>
          <p:nvPr/>
        </p:nvSpPr>
        <p:spPr>
          <a:xfrm>
            <a:off x="0" y="-9015"/>
            <a:ext cx="12192000" cy="686701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60E4A71-FC26-470A-899F-597FEDFE8924}"/>
              </a:ext>
            </a:extLst>
          </p:cNvPr>
          <p:cNvSpPr/>
          <p:nvPr/>
        </p:nvSpPr>
        <p:spPr>
          <a:xfrm>
            <a:off x="0" y="6550249"/>
            <a:ext cx="12192000" cy="313668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2DD9E69-DA69-4B12-92EA-097B552C84B8}"/>
              </a:ext>
            </a:extLst>
          </p:cNvPr>
          <p:cNvSpPr/>
          <p:nvPr/>
        </p:nvSpPr>
        <p:spPr>
          <a:xfrm>
            <a:off x="1886721" y="300180"/>
            <a:ext cx="8605092" cy="102436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1">
            <a:extLst>
              <a:ext uri="{FF2B5EF4-FFF2-40B4-BE49-F238E27FC236}">
                <a16:creationId xmlns:a16="http://schemas.microsoft.com/office/drawing/2014/main" id="{05D22433-011F-45F3-86A6-386382D05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7045" y="7001852"/>
            <a:ext cx="1990501" cy="297926"/>
          </a:xfrm>
        </p:spPr>
        <p:txBody>
          <a:bodyPr/>
          <a:lstStyle/>
          <a:p>
            <a:fld id="{B19B0651-EE4F-4900-A07F-96A6BFA9D0F0}" type="slidenum">
              <a:rPr lang="ru-RU" sz="2800">
                <a:solidFill>
                  <a:schemeClr val="tx1"/>
                </a:solidFill>
              </a:rPr>
              <a:t>15</a:t>
            </a:fld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10C69E2-DC63-420C-AEE8-D7B1CB5A1C0D}"/>
              </a:ext>
            </a:extLst>
          </p:cNvPr>
          <p:cNvSpPr/>
          <p:nvPr/>
        </p:nvSpPr>
        <p:spPr>
          <a:xfrm>
            <a:off x="11437831" y="6104468"/>
            <a:ext cx="638035" cy="638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Дом со сплошной заливкой">
            <a:hlinkClick r:id="rId2" action="ppaction://hlinksldjump"/>
            <a:extLst>
              <a:ext uri="{FF2B5EF4-FFF2-40B4-BE49-F238E27FC236}">
                <a16:creationId xmlns:a16="http://schemas.microsoft.com/office/drawing/2014/main" id="{38AE693F-AA5E-4581-A92A-94AA40007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2597" y="6112396"/>
            <a:ext cx="588501" cy="588501"/>
          </a:xfrm>
          <a:prstGeom prst="rect">
            <a:avLst/>
          </a:prstGeom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3F6B7806-F662-41AF-8A33-E36F282A1F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107949"/>
              </p:ext>
            </p:extLst>
          </p:nvPr>
        </p:nvGraphicFramePr>
        <p:xfrm>
          <a:off x="430048" y="1617347"/>
          <a:ext cx="5630340" cy="424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C64295A-C1BD-4504-B6F4-202C65C0B5DB}"/>
              </a:ext>
            </a:extLst>
          </p:cNvPr>
          <p:cNvSpPr txBox="1"/>
          <p:nvPr/>
        </p:nvSpPr>
        <p:spPr>
          <a:xfrm>
            <a:off x="673561" y="5838710"/>
            <a:ext cx="51433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Численность населения, проживающего на территории муниципального образования (человек)</a:t>
            </a:r>
            <a:endParaRPr lang="ru-RU" sz="1600" b="1" dirty="0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D1DE791E-9622-4074-860B-0B4E23A82EE4}"/>
              </a:ext>
            </a:extLst>
          </p:cNvPr>
          <p:cNvSpPr txBox="1">
            <a:spLocks/>
          </p:cNvSpPr>
          <p:nvPr/>
        </p:nvSpPr>
        <p:spPr bwMode="auto">
          <a:xfrm>
            <a:off x="1886721" y="771410"/>
            <a:ext cx="8605092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Основные показатели социально-экономического развития МО Коломяги</a:t>
            </a:r>
          </a:p>
          <a:p>
            <a:pPr marL="0" indent="0">
              <a:buNone/>
            </a:pPr>
            <a:endParaRPr lang="ru-RU" sz="2800" kern="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C7CBAD7-745A-4C33-B3F1-2461B2D2A23A}"/>
              </a:ext>
            </a:extLst>
          </p:cNvPr>
          <p:cNvSpPr/>
          <p:nvPr/>
        </p:nvSpPr>
        <p:spPr>
          <a:xfrm>
            <a:off x="0" y="-9015"/>
            <a:ext cx="12192000" cy="662003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CA486BD9-49BD-44D2-A41E-B5CB62E67061}"/>
              </a:ext>
            </a:extLst>
          </p:cNvPr>
          <p:cNvSpPr/>
          <p:nvPr/>
        </p:nvSpPr>
        <p:spPr>
          <a:xfrm>
            <a:off x="5572928" y="22929"/>
            <a:ext cx="1046139" cy="73249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54CEE93-00FA-4F4B-A660-05B6CF37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1" y="69628"/>
            <a:ext cx="3657600" cy="457199"/>
          </a:xfrm>
        </p:spPr>
        <p:txBody>
          <a:bodyPr>
            <a:noAutofit/>
          </a:bodyPr>
          <a:lstStyle/>
          <a:p>
            <a:pPr algn="l"/>
            <a:r>
              <a:rPr lang="ru-RU" sz="1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Внутригородское  муниципальное образование города федерального значения Санкт – Петербурга муниципальный округ Коломяги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6F8FC31A-01BD-4D0C-AFC9-647C27F45CEF}"/>
              </a:ext>
            </a:extLst>
          </p:cNvPr>
          <p:cNvSpPr txBox="1">
            <a:spLocks/>
          </p:cNvSpPr>
          <p:nvPr/>
        </p:nvSpPr>
        <p:spPr bwMode="auto">
          <a:xfrm>
            <a:off x="5398275" y="117640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</a:t>
            </a:r>
          </a:p>
          <a:p>
            <a:pPr marL="0" indent="0">
              <a:buNone/>
            </a:pPr>
            <a:endParaRPr lang="ru-RU" kern="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7130A87-86FC-4695-A86B-941600DEC5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78" y="-51910"/>
            <a:ext cx="1476213" cy="830370"/>
          </a:xfrm>
          <a:prstGeom prst="rect">
            <a:avLst/>
          </a:prstGeom>
        </p:spPr>
      </p:pic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id="{CDB196AF-4E3E-4BE7-A84B-0AF599F21D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184227"/>
              </p:ext>
            </p:extLst>
          </p:nvPr>
        </p:nvGraphicFramePr>
        <p:xfrm>
          <a:off x="6189267" y="1635826"/>
          <a:ext cx="5630339" cy="424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D35E2859-9F37-45B0-9CEC-E454A4DE27A7}"/>
              </a:ext>
            </a:extLst>
          </p:cNvPr>
          <p:cNvSpPr txBox="1"/>
          <p:nvPr/>
        </p:nvSpPr>
        <p:spPr>
          <a:xfrm>
            <a:off x="6531578" y="5833281"/>
            <a:ext cx="50071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Численность детей, проживающих на территории муниципального образования (человек)</a:t>
            </a:r>
            <a:endParaRPr lang="ru-RU" sz="1600" b="1" dirty="0">
              <a:latin typeface="+mj-lt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F2B664FF-D289-4D4E-8CFC-D023EC4A3FCA}"/>
              </a:ext>
            </a:extLst>
          </p:cNvPr>
          <p:cNvSpPr txBox="1">
            <a:spLocks/>
          </p:cNvSpPr>
          <p:nvPr/>
        </p:nvSpPr>
        <p:spPr bwMode="auto">
          <a:xfrm>
            <a:off x="6703531" y="64995"/>
            <a:ext cx="490913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Проект бюджета для граждан на 2023 год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и плановый период 2024 и 2025 годов</a:t>
            </a:r>
          </a:p>
        </p:txBody>
      </p:sp>
    </p:spTree>
    <p:extLst>
      <p:ext uri="{BB962C8B-B14F-4D97-AF65-F5344CB8AC3E}">
        <p14:creationId xmlns:p14="http://schemas.microsoft.com/office/powerpoint/2010/main" val="3722622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BB85E5B-5836-4062-8233-8CA08AEDAD89}"/>
              </a:ext>
            </a:extLst>
          </p:cNvPr>
          <p:cNvSpPr/>
          <p:nvPr/>
        </p:nvSpPr>
        <p:spPr>
          <a:xfrm>
            <a:off x="0" y="-9015"/>
            <a:ext cx="12192000" cy="686701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47E06A2B-52B8-48B1-ACA7-EA46F8592A77}"/>
              </a:ext>
            </a:extLst>
          </p:cNvPr>
          <p:cNvSpPr/>
          <p:nvPr/>
        </p:nvSpPr>
        <p:spPr>
          <a:xfrm>
            <a:off x="1886721" y="300180"/>
            <a:ext cx="8605092" cy="102436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855835A-315D-4327-A131-3297A5D9B573}"/>
              </a:ext>
            </a:extLst>
          </p:cNvPr>
          <p:cNvSpPr/>
          <p:nvPr/>
        </p:nvSpPr>
        <p:spPr>
          <a:xfrm>
            <a:off x="0" y="6550249"/>
            <a:ext cx="12192000" cy="313668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1">
            <a:extLst>
              <a:ext uri="{FF2B5EF4-FFF2-40B4-BE49-F238E27FC236}">
                <a16:creationId xmlns:a16="http://schemas.microsoft.com/office/drawing/2014/main" id="{05D22433-011F-45F3-86A6-386382D05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7045" y="7001852"/>
            <a:ext cx="1990501" cy="297926"/>
          </a:xfrm>
        </p:spPr>
        <p:txBody>
          <a:bodyPr/>
          <a:lstStyle/>
          <a:p>
            <a:fld id="{B19B0651-EE4F-4900-A07F-96A6BFA9D0F0}" type="slidenum">
              <a:rPr lang="ru-RU" sz="2800">
                <a:solidFill>
                  <a:schemeClr val="tx1"/>
                </a:solidFill>
              </a:rPr>
              <a:t>16</a:t>
            </a:fld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10C69E2-DC63-420C-AEE8-D7B1CB5A1C0D}"/>
              </a:ext>
            </a:extLst>
          </p:cNvPr>
          <p:cNvSpPr/>
          <p:nvPr/>
        </p:nvSpPr>
        <p:spPr>
          <a:xfrm>
            <a:off x="11437831" y="6104468"/>
            <a:ext cx="638035" cy="638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Дом со сплошной заливкой">
            <a:hlinkClick r:id="rId2" action="ppaction://hlinksldjump"/>
            <a:extLst>
              <a:ext uri="{FF2B5EF4-FFF2-40B4-BE49-F238E27FC236}">
                <a16:creationId xmlns:a16="http://schemas.microsoft.com/office/drawing/2014/main" id="{38AE693F-AA5E-4581-A92A-94AA40007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2597" y="6112396"/>
            <a:ext cx="588501" cy="588501"/>
          </a:xfrm>
          <a:prstGeom prst="rect">
            <a:avLst/>
          </a:prstGeom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3F6B7806-F662-41AF-8A33-E36F282A1F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779174"/>
              </p:ext>
            </p:extLst>
          </p:nvPr>
        </p:nvGraphicFramePr>
        <p:xfrm>
          <a:off x="209384" y="1804328"/>
          <a:ext cx="4107619" cy="3294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C64295A-C1BD-4504-B6F4-202C65C0B5DB}"/>
              </a:ext>
            </a:extLst>
          </p:cNvPr>
          <p:cNvSpPr txBox="1"/>
          <p:nvPr/>
        </p:nvSpPr>
        <p:spPr>
          <a:xfrm>
            <a:off x="620411" y="5148173"/>
            <a:ext cx="36266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Численность граждан муниципального образования, планируемых к  участию в местных праздничных и иных зрелищных мероприятиях муниципального образования (человек)</a:t>
            </a:r>
            <a:endParaRPr lang="ru-RU" sz="1400" b="1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5EE759A-EB5C-46F9-B596-6F13C82ACD50}"/>
              </a:ext>
            </a:extLst>
          </p:cNvPr>
          <p:cNvSpPr/>
          <p:nvPr/>
        </p:nvSpPr>
        <p:spPr>
          <a:xfrm>
            <a:off x="0" y="-9015"/>
            <a:ext cx="12192000" cy="662003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EFC57F11-512A-424E-8047-65ADDE8E25F6}"/>
              </a:ext>
            </a:extLst>
          </p:cNvPr>
          <p:cNvSpPr/>
          <p:nvPr/>
        </p:nvSpPr>
        <p:spPr>
          <a:xfrm>
            <a:off x="5572928" y="22929"/>
            <a:ext cx="1046139" cy="73249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E542FFD-4AEF-4285-B7AB-CEC40F196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1" y="69628"/>
            <a:ext cx="3657600" cy="457199"/>
          </a:xfrm>
        </p:spPr>
        <p:txBody>
          <a:bodyPr>
            <a:noAutofit/>
          </a:bodyPr>
          <a:lstStyle/>
          <a:p>
            <a:pPr algn="l"/>
            <a:r>
              <a:rPr lang="ru-RU" sz="1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Внутригородское  муниципальное образование города федерального значения Санкт – Петербурга муниципальный округ Коломяги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20613158-7ADA-46C3-9D13-A2D3BB74AC3B}"/>
              </a:ext>
            </a:extLst>
          </p:cNvPr>
          <p:cNvSpPr txBox="1">
            <a:spLocks/>
          </p:cNvSpPr>
          <p:nvPr/>
        </p:nvSpPr>
        <p:spPr bwMode="auto">
          <a:xfrm>
            <a:off x="5425676" y="180433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</a:t>
            </a:r>
          </a:p>
          <a:p>
            <a:pPr marL="0" indent="0">
              <a:buNone/>
            </a:pPr>
            <a:endParaRPr lang="ru-RU" kern="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E83320E-294B-4B2B-819E-3B474A8F07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78" y="-51910"/>
            <a:ext cx="1476213" cy="83037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E1E82E7-4256-4201-8756-3ECC3C22A015}"/>
              </a:ext>
            </a:extLst>
          </p:cNvPr>
          <p:cNvSpPr txBox="1"/>
          <p:nvPr/>
        </p:nvSpPr>
        <p:spPr>
          <a:xfrm>
            <a:off x="4702102" y="5148829"/>
            <a:ext cx="317737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Численность граждан муниципального образования, планируемых к  участию в досуговых мероприятиях муниципального образования (человек)</a:t>
            </a:r>
            <a:endParaRPr lang="ru-RU" sz="1400" b="1" dirty="0"/>
          </a:p>
        </p:txBody>
      </p:sp>
      <p:graphicFrame>
        <p:nvGraphicFramePr>
          <p:cNvPr id="37" name="Диаграмма 36">
            <a:extLst>
              <a:ext uri="{FF2B5EF4-FFF2-40B4-BE49-F238E27FC236}">
                <a16:creationId xmlns:a16="http://schemas.microsoft.com/office/drawing/2014/main" id="{0AEA2E75-2EDA-40FF-967A-485F39086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8487655"/>
              </p:ext>
            </p:extLst>
          </p:nvPr>
        </p:nvGraphicFramePr>
        <p:xfrm>
          <a:off x="4247031" y="1802608"/>
          <a:ext cx="3740838" cy="331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69432789-6CBF-4517-A212-4F39222D4A61}"/>
              </a:ext>
            </a:extLst>
          </p:cNvPr>
          <p:cNvSpPr txBox="1"/>
          <p:nvPr/>
        </p:nvSpPr>
        <p:spPr>
          <a:xfrm>
            <a:off x="8355996" y="5066199"/>
            <a:ext cx="36266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Численность граждан муниципального образования, планируемых к  участию в  физкультурных, физкультурно-оздоровительных и спортивных мероприятиях муниципального образования (человек)</a:t>
            </a:r>
            <a:endParaRPr lang="ru-RU" sz="1400" b="1" dirty="0"/>
          </a:p>
        </p:txBody>
      </p: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553E25EB-16D0-4E62-8835-F6EBC2F6A6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165808"/>
              </p:ext>
            </p:extLst>
          </p:nvPr>
        </p:nvGraphicFramePr>
        <p:xfrm>
          <a:off x="7995066" y="1802608"/>
          <a:ext cx="3761781" cy="331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Объект 2">
            <a:extLst>
              <a:ext uri="{FF2B5EF4-FFF2-40B4-BE49-F238E27FC236}">
                <a16:creationId xmlns:a16="http://schemas.microsoft.com/office/drawing/2014/main" id="{B551FC7F-32B8-4F0D-8150-D4B546C68458}"/>
              </a:ext>
            </a:extLst>
          </p:cNvPr>
          <p:cNvSpPr txBox="1">
            <a:spLocks/>
          </p:cNvSpPr>
          <p:nvPr/>
        </p:nvSpPr>
        <p:spPr bwMode="auto">
          <a:xfrm>
            <a:off x="1886721" y="771410"/>
            <a:ext cx="8605092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Основные показатели социально-экономического развития МО Коломяги</a:t>
            </a:r>
          </a:p>
          <a:p>
            <a:pPr marL="0" indent="0">
              <a:buNone/>
            </a:pPr>
            <a:endParaRPr lang="ru-RU" sz="2800" kern="0" dirty="0">
              <a:solidFill>
                <a:schemeClr val="bg1"/>
              </a:solidFill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5181B67A-14B8-42BE-B8D3-06C9DFEC7358}"/>
              </a:ext>
            </a:extLst>
          </p:cNvPr>
          <p:cNvSpPr txBox="1">
            <a:spLocks/>
          </p:cNvSpPr>
          <p:nvPr/>
        </p:nvSpPr>
        <p:spPr bwMode="auto">
          <a:xfrm>
            <a:off x="6703531" y="64995"/>
            <a:ext cx="490913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Проект бюджета для граждан на 2023 год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и плановый период 2024 и 2025 годов</a:t>
            </a:r>
          </a:p>
        </p:txBody>
      </p:sp>
    </p:spTree>
    <p:extLst>
      <p:ext uri="{BB962C8B-B14F-4D97-AF65-F5344CB8AC3E}">
        <p14:creationId xmlns:p14="http://schemas.microsoft.com/office/powerpoint/2010/main" val="3399622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8A39F29-5E44-41C6-90B7-6A5092C85C23}"/>
              </a:ext>
            </a:extLst>
          </p:cNvPr>
          <p:cNvSpPr/>
          <p:nvPr/>
        </p:nvSpPr>
        <p:spPr>
          <a:xfrm>
            <a:off x="0" y="34587"/>
            <a:ext cx="12192000" cy="686701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9627541-3BCF-4C25-8DED-D1175E3B07DA}"/>
              </a:ext>
            </a:extLst>
          </p:cNvPr>
          <p:cNvSpPr/>
          <p:nvPr/>
        </p:nvSpPr>
        <p:spPr>
          <a:xfrm>
            <a:off x="1886721" y="300180"/>
            <a:ext cx="8605092" cy="102436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F37AB6B-6D98-4A48-BC2C-C15A6D930EB0}"/>
              </a:ext>
            </a:extLst>
          </p:cNvPr>
          <p:cNvSpPr/>
          <p:nvPr/>
        </p:nvSpPr>
        <p:spPr>
          <a:xfrm>
            <a:off x="0" y="6550249"/>
            <a:ext cx="12192000" cy="313668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1">
            <a:extLst>
              <a:ext uri="{FF2B5EF4-FFF2-40B4-BE49-F238E27FC236}">
                <a16:creationId xmlns:a16="http://schemas.microsoft.com/office/drawing/2014/main" id="{05D22433-011F-45F3-86A6-386382D05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7045" y="7001852"/>
            <a:ext cx="1990501" cy="297926"/>
          </a:xfrm>
        </p:spPr>
        <p:txBody>
          <a:bodyPr/>
          <a:lstStyle/>
          <a:p>
            <a:fld id="{B19B0651-EE4F-4900-A07F-96A6BFA9D0F0}" type="slidenum">
              <a:rPr lang="ru-RU" sz="2800">
                <a:solidFill>
                  <a:schemeClr val="tx1"/>
                </a:solidFill>
              </a:rPr>
              <a:t>17</a:t>
            </a:fld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10C69E2-DC63-420C-AEE8-D7B1CB5A1C0D}"/>
              </a:ext>
            </a:extLst>
          </p:cNvPr>
          <p:cNvSpPr/>
          <p:nvPr/>
        </p:nvSpPr>
        <p:spPr>
          <a:xfrm>
            <a:off x="11437831" y="6104468"/>
            <a:ext cx="638035" cy="638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Дом со сплошной заливкой">
            <a:hlinkClick r:id="rId2" action="ppaction://hlinksldjump"/>
            <a:extLst>
              <a:ext uri="{FF2B5EF4-FFF2-40B4-BE49-F238E27FC236}">
                <a16:creationId xmlns:a16="http://schemas.microsoft.com/office/drawing/2014/main" id="{38AE693F-AA5E-4581-A92A-94AA40007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2597" y="6112396"/>
            <a:ext cx="588501" cy="588501"/>
          </a:xfrm>
          <a:prstGeom prst="rect">
            <a:avLst/>
          </a:prstGeom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3F6B7806-F662-41AF-8A33-E36F282A1F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3659985"/>
              </p:ext>
            </p:extLst>
          </p:nvPr>
        </p:nvGraphicFramePr>
        <p:xfrm>
          <a:off x="1100935" y="1555094"/>
          <a:ext cx="9852815" cy="4105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C64295A-C1BD-4504-B6F4-202C65C0B5DB}"/>
              </a:ext>
            </a:extLst>
          </p:cNvPr>
          <p:cNvSpPr txBox="1"/>
          <p:nvPr/>
        </p:nvSpPr>
        <p:spPr>
          <a:xfrm>
            <a:off x="2468027" y="5742583"/>
            <a:ext cx="72559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Сумма средств местного бюджета, направленная  на проведение благоустройства территории муниципального образования (млн. руб.)</a:t>
            </a:r>
            <a:endParaRPr lang="ru-RU" sz="2400" b="1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FBCE103-1250-413F-A526-FF3225515B72}"/>
              </a:ext>
            </a:extLst>
          </p:cNvPr>
          <p:cNvSpPr/>
          <p:nvPr/>
        </p:nvSpPr>
        <p:spPr>
          <a:xfrm>
            <a:off x="0" y="-9015"/>
            <a:ext cx="12192000" cy="662003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0F5D4467-AD61-4EE6-AE40-BAD576ED91C4}"/>
              </a:ext>
            </a:extLst>
          </p:cNvPr>
          <p:cNvSpPr/>
          <p:nvPr/>
        </p:nvSpPr>
        <p:spPr>
          <a:xfrm>
            <a:off x="5572928" y="22929"/>
            <a:ext cx="1046139" cy="73249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252692D0-0050-4C5A-9206-997B8F196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1" y="69628"/>
            <a:ext cx="3657600" cy="457199"/>
          </a:xfrm>
        </p:spPr>
        <p:txBody>
          <a:bodyPr>
            <a:noAutofit/>
          </a:bodyPr>
          <a:lstStyle/>
          <a:p>
            <a:pPr algn="l"/>
            <a:r>
              <a:rPr lang="ru-RU" sz="1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Внутригородское  муниципальное образование города федерального значения Санкт – Петербурга муниципальный округ Коломяги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7C7901B3-D486-4C7E-8C45-30D41EB8276F}"/>
              </a:ext>
            </a:extLst>
          </p:cNvPr>
          <p:cNvSpPr txBox="1">
            <a:spLocks/>
          </p:cNvSpPr>
          <p:nvPr/>
        </p:nvSpPr>
        <p:spPr bwMode="auto">
          <a:xfrm>
            <a:off x="5425676" y="169930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16</a:t>
            </a:r>
          </a:p>
          <a:p>
            <a:pPr marL="0" indent="0">
              <a:buNone/>
            </a:pPr>
            <a:endParaRPr lang="ru-RU" kern="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1D5DE50-A08C-4694-A68E-67E6E23C7D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78" y="-51910"/>
            <a:ext cx="1476213" cy="830370"/>
          </a:xfrm>
          <a:prstGeom prst="rect">
            <a:avLst/>
          </a:prstGeom>
        </p:spPr>
      </p:pic>
      <p:sp>
        <p:nvSpPr>
          <p:cNvPr id="22" name="Объект 2">
            <a:extLst>
              <a:ext uri="{FF2B5EF4-FFF2-40B4-BE49-F238E27FC236}">
                <a16:creationId xmlns:a16="http://schemas.microsoft.com/office/drawing/2014/main" id="{CE3464B1-5BE7-4517-8536-62C88B685C3E}"/>
              </a:ext>
            </a:extLst>
          </p:cNvPr>
          <p:cNvSpPr txBox="1">
            <a:spLocks/>
          </p:cNvSpPr>
          <p:nvPr/>
        </p:nvSpPr>
        <p:spPr bwMode="auto">
          <a:xfrm>
            <a:off x="1886721" y="771410"/>
            <a:ext cx="8605092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Основные показатели социально-экономического развития МО Коломяги</a:t>
            </a:r>
          </a:p>
          <a:p>
            <a:pPr marL="0" indent="0">
              <a:buNone/>
            </a:pPr>
            <a:endParaRPr lang="ru-RU" sz="2800" kern="0" dirty="0">
              <a:solidFill>
                <a:schemeClr val="bg1"/>
              </a:solidFill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93347E0F-EF28-458C-BA41-A69BEE67C0BE}"/>
              </a:ext>
            </a:extLst>
          </p:cNvPr>
          <p:cNvSpPr txBox="1">
            <a:spLocks/>
          </p:cNvSpPr>
          <p:nvPr/>
        </p:nvSpPr>
        <p:spPr bwMode="auto">
          <a:xfrm>
            <a:off x="6703531" y="64995"/>
            <a:ext cx="490913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Проект бюджета для граждан на 2023 год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и плановый период 2024 и 2025 годов</a:t>
            </a:r>
          </a:p>
        </p:txBody>
      </p:sp>
    </p:spTree>
    <p:extLst>
      <p:ext uri="{BB962C8B-B14F-4D97-AF65-F5344CB8AC3E}">
        <p14:creationId xmlns:p14="http://schemas.microsoft.com/office/powerpoint/2010/main" val="1432147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187052C-5F4D-4B71-ABFA-B0214E829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ru-RU" sz="1800" b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 Коломяги - самый застраиваемый округ Приморского района</a:t>
            </a:r>
            <a:endParaRPr lang="ru-RU" sz="18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D45B9F60-1A94-4CA5-A2C4-551C145E1F79}"/>
              </a:ext>
            </a:extLst>
          </p:cNvPr>
          <p:cNvSpPr/>
          <p:nvPr/>
        </p:nvSpPr>
        <p:spPr>
          <a:xfrm>
            <a:off x="2590801" y="87095"/>
            <a:ext cx="7327900" cy="11547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F5BC993-A37B-4AF5-A985-0508BBF1E7BB}"/>
              </a:ext>
            </a:extLst>
          </p:cNvPr>
          <p:cNvSpPr/>
          <p:nvPr/>
        </p:nvSpPr>
        <p:spPr>
          <a:xfrm>
            <a:off x="0" y="6550249"/>
            <a:ext cx="12192000" cy="313668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10C69E2-DC63-420C-AEE8-D7B1CB5A1C0D}"/>
              </a:ext>
            </a:extLst>
          </p:cNvPr>
          <p:cNvSpPr/>
          <p:nvPr/>
        </p:nvSpPr>
        <p:spPr>
          <a:xfrm>
            <a:off x="11437831" y="6104468"/>
            <a:ext cx="638035" cy="638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Дом со сплошной заливкой">
            <a:hlinkClick r:id="rId2" action="ppaction://hlinksldjump"/>
            <a:extLst>
              <a:ext uri="{FF2B5EF4-FFF2-40B4-BE49-F238E27FC236}">
                <a16:creationId xmlns:a16="http://schemas.microsoft.com/office/drawing/2014/main" id="{38AE693F-AA5E-4581-A92A-94AA40007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2597" y="6112396"/>
            <a:ext cx="588501" cy="588501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C3D8D3F-3D71-4BF8-957D-3D48D9B45972}"/>
              </a:ext>
            </a:extLst>
          </p:cNvPr>
          <p:cNvSpPr/>
          <p:nvPr/>
        </p:nvSpPr>
        <p:spPr>
          <a:xfrm>
            <a:off x="0" y="-9015"/>
            <a:ext cx="12192000" cy="662003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>
            <a:extLst>
              <a:ext uri="{FF2B5EF4-FFF2-40B4-BE49-F238E27FC236}">
                <a16:creationId xmlns:a16="http://schemas.microsoft.com/office/drawing/2014/main" id="{C8081DE8-9443-41CC-B4CD-1593033CECEC}"/>
              </a:ext>
            </a:extLst>
          </p:cNvPr>
          <p:cNvSpPr/>
          <p:nvPr/>
        </p:nvSpPr>
        <p:spPr>
          <a:xfrm>
            <a:off x="5572928" y="22929"/>
            <a:ext cx="1046139" cy="73249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39CEDC2F-3BB8-4047-861A-A75A9A5B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1" y="69628"/>
            <a:ext cx="3657600" cy="457199"/>
          </a:xfrm>
        </p:spPr>
        <p:txBody>
          <a:bodyPr>
            <a:noAutofit/>
          </a:bodyPr>
          <a:lstStyle/>
          <a:p>
            <a:pPr algn="l"/>
            <a:r>
              <a:rPr lang="ru-RU" sz="1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Внутригородское  муниципальное образование города федерального значения Санкт – Петербурга муниципальный округ Коломяги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DB3A6243-18B4-406D-B24C-B2B6C9CA38C7}"/>
              </a:ext>
            </a:extLst>
          </p:cNvPr>
          <p:cNvSpPr txBox="1">
            <a:spLocks/>
          </p:cNvSpPr>
          <p:nvPr/>
        </p:nvSpPr>
        <p:spPr bwMode="auto">
          <a:xfrm>
            <a:off x="5379128" y="144114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17</a:t>
            </a:r>
          </a:p>
          <a:p>
            <a:pPr marL="0" indent="0">
              <a:buNone/>
            </a:pPr>
            <a:endParaRPr lang="ru-RU" kern="0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B462417-20E4-4E9F-99DE-3F6F51EAC2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78" y="-51910"/>
            <a:ext cx="1476213" cy="830370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DBB7417A-71CE-41DF-93BB-150454718AF1}"/>
              </a:ext>
            </a:extLst>
          </p:cNvPr>
          <p:cNvSpPr txBox="1">
            <a:spLocks/>
          </p:cNvSpPr>
          <p:nvPr/>
        </p:nvSpPr>
        <p:spPr bwMode="auto">
          <a:xfrm>
            <a:off x="6703531" y="64995"/>
            <a:ext cx="490913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Проект бюджета для граждан на 2023 год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и плановый период 2024 и 2025 годов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01C1469-A9E8-4470-9FD9-9DA854FDC0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6796645"/>
              </p:ext>
            </p:extLst>
          </p:nvPr>
        </p:nvGraphicFramePr>
        <p:xfrm>
          <a:off x="190500" y="1923498"/>
          <a:ext cx="11760200" cy="2010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7" name="Диаграмма 36">
            <a:extLst>
              <a:ext uri="{FF2B5EF4-FFF2-40B4-BE49-F238E27FC236}">
                <a16:creationId xmlns:a16="http://schemas.microsoft.com/office/drawing/2014/main" id="{D1AADC12-9E16-4B0E-A43E-A4E836D44D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5794855"/>
              </p:ext>
            </p:extLst>
          </p:nvPr>
        </p:nvGraphicFramePr>
        <p:xfrm>
          <a:off x="190500" y="4001396"/>
          <a:ext cx="11760200" cy="2010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1" name="Объект 2">
            <a:extLst>
              <a:ext uri="{FF2B5EF4-FFF2-40B4-BE49-F238E27FC236}">
                <a16:creationId xmlns:a16="http://schemas.microsoft.com/office/drawing/2014/main" id="{967DA747-5BB9-487F-BF78-21CD584BB522}"/>
              </a:ext>
            </a:extLst>
          </p:cNvPr>
          <p:cNvSpPr txBox="1">
            <a:spLocks/>
          </p:cNvSpPr>
          <p:nvPr/>
        </p:nvSpPr>
        <p:spPr bwMode="auto">
          <a:xfrm>
            <a:off x="1219197" y="1279356"/>
            <a:ext cx="9753600" cy="74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Место бюджета муниципального образования Коломяги в бюджетной системе</a:t>
            </a:r>
          </a:p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города Санкт-Петербурга, млн. руб. </a:t>
            </a:r>
            <a:endParaRPr lang="ru-RU" sz="2400" kern="0" dirty="0"/>
          </a:p>
        </p:txBody>
      </p:sp>
      <p:sp>
        <p:nvSpPr>
          <p:cNvPr id="42" name="Объект 2">
            <a:extLst>
              <a:ext uri="{FF2B5EF4-FFF2-40B4-BE49-F238E27FC236}">
                <a16:creationId xmlns:a16="http://schemas.microsoft.com/office/drawing/2014/main" id="{661BDA89-0C24-4846-850D-435392A3A15A}"/>
              </a:ext>
            </a:extLst>
          </p:cNvPr>
          <p:cNvSpPr txBox="1">
            <a:spLocks/>
          </p:cNvSpPr>
          <p:nvPr/>
        </p:nvSpPr>
        <p:spPr bwMode="auto">
          <a:xfrm>
            <a:off x="3249220" y="743600"/>
            <a:ext cx="5878286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270504" algn="l"/>
              </a:tabLs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Основные характеристики бюджета МО Коломяги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37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4694EA9-EF40-4537-9E1A-75023066D84D}"/>
              </a:ext>
            </a:extLst>
          </p:cNvPr>
          <p:cNvSpPr/>
          <p:nvPr/>
        </p:nvSpPr>
        <p:spPr>
          <a:xfrm>
            <a:off x="0" y="-9015"/>
            <a:ext cx="12192000" cy="686701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9F54B3-CE37-455D-9EC6-B68957AB776B}"/>
              </a:ext>
            </a:extLst>
          </p:cNvPr>
          <p:cNvSpPr/>
          <p:nvPr/>
        </p:nvSpPr>
        <p:spPr>
          <a:xfrm>
            <a:off x="1588655" y="1315210"/>
            <a:ext cx="9088581" cy="51095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7A223BF-C8F7-4838-9FC5-16F3062F5B83}"/>
              </a:ext>
            </a:extLst>
          </p:cNvPr>
          <p:cNvSpPr/>
          <p:nvPr/>
        </p:nvSpPr>
        <p:spPr>
          <a:xfrm>
            <a:off x="2909043" y="300180"/>
            <a:ext cx="6558640" cy="893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477454B-E73B-4309-8D9C-BF7319D59EFA}"/>
              </a:ext>
            </a:extLst>
          </p:cNvPr>
          <p:cNvSpPr/>
          <p:nvPr/>
        </p:nvSpPr>
        <p:spPr>
          <a:xfrm>
            <a:off x="0" y="6550249"/>
            <a:ext cx="12192000" cy="313668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4251412F-B7B0-4C92-98BB-0B2296831A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958048"/>
              </p:ext>
            </p:extLst>
          </p:nvPr>
        </p:nvGraphicFramePr>
        <p:xfrm>
          <a:off x="475328" y="1280352"/>
          <a:ext cx="12608836" cy="621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97D75437-DA20-4672-8468-C26CF8A1F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2970660"/>
              </p:ext>
            </p:extLst>
          </p:nvPr>
        </p:nvGraphicFramePr>
        <p:xfrm>
          <a:off x="1333500" y="871790"/>
          <a:ext cx="9613900" cy="591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10C69E2-DC63-420C-AEE8-D7B1CB5A1C0D}"/>
              </a:ext>
            </a:extLst>
          </p:cNvPr>
          <p:cNvSpPr/>
          <p:nvPr/>
        </p:nvSpPr>
        <p:spPr>
          <a:xfrm>
            <a:off x="11437831" y="6104468"/>
            <a:ext cx="638035" cy="638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Дом со сплошной заливкой">
            <a:hlinkClick r:id="rId4" action="ppaction://hlinksldjump"/>
            <a:extLst>
              <a:ext uri="{FF2B5EF4-FFF2-40B4-BE49-F238E27FC236}">
                <a16:creationId xmlns:a16="http://schemas.microsoft.com/office/drawing/2014/main" id="{38AE693F-AA5E-4581-A92A-94AA40007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62597" y="6112396"/>
            <a:ext cx="588501" cy="588501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FA370343-2761-4DF7-BC89-5E49F358BFFB}"/>
              </a:ext>
            </a:extLst>
          </p:cNvPr>
          <p:cNvSpPr txBox="1">
            <a:spLocks/>
          </p:cNvSpPr>
          <p:nvPr/>
        </p:nvSpPr>
        <p:spPr bwMode="auto">
          <a:xfrm>
            <a:off x="3249220" y="743600"/>
            <a:ext cx="5878286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270504" algn="l"/>
              </a:tabLs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Основные характеристики бюджета МО Коломяги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kern="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D63C580-5EC0-4D37-AFD2-FE17416E3AED}"/>
              </a:ext>
            </a:extLst>
          </p:cNvPr>
          <p:cNvSpPr/>
          <p:nvPr/>
        </p:nvSpPr>
        <p:spPr>
          <a:xfrm>
            <a:off x="0" y="-9015"/>
            <a:ext cx="12192000" cy="662003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735A3A66-8D7F-4492-9B7D-378EB76605FC}"/>
              </a:ext>
            </a:extLst>
          </p:cNvPr>
          <p:cNvSpPr/>
          <p:nvPr/>
        </p:nvSpPr>
        <p:spPr>
          <a:xfrm>
            <a:off x="5572928" y="22929"/>
            <a:ext cx="1046139" cy="73249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F90E7612-6986-46DD-AACF-DC701AD27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1" y="69628"/>
            <a:ext cx="3657600" cy="457199"/>
          </a:xfrm>
        </p:spPr>
        <p:txBody>
          <a:bodyPr>
            <a:noAutofit/>
          </a:bodyPr>
          <a:lstStyle/>
          <a:p>
            <a:pPr algn="l"/>
            <a:r>
              <a:rPr lang="ru-RU" sz="1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Внутригородское  муниципальное образование города федерального значения Санкт – Петербурга муниципальный округ Коломяги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BCE6B018-133F-4A43-8123-FB79F69CDC94}"/>
              </a:ext>
            </a:extLst>
          </p:cNvPr>
          <p:cNvSpPr txBox="1">
            <a:spLocks/>
          </p:cNvSpPr>
          <p:nvPr/>
        </p:nvSpPr>
        <p:spPr bwMode="auto">
          <a:xfrm>
            <a:off x="5440508" y="183816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18</a:t>
            </a:r>
          </a:p>
          <a:p>
            <a:pPr marL="0" indent="0">
              <a:buNone/>
            </a:pPr>
            <a:endParaRPr lang="ru-RU" kern="0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73D6536-0407-40DC-8F30-EACF325E30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78" y="-51910"/>
            <a:ext cx="1476213" cy="830370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73408DF-F55B-4E96-B60D-461FDA66C7D7}"/>
              </a:ext>
            </a:extLst>
          </p:cNvPr>
          <p:cNvSpPr txBox="1">
            <a:spLocks/>
          </p:cNvSpPr>
          <p:nvPr/>
        </p:nvSpPr>
        <p:spPr bwMode="auto">
          <a:xfrm>
            <a:off x="6703531" y="64995"/>
            <a:ext cx="490913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Проект бюджета для граждан на 2023 год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и плановый период 2024 и 2025 годов</a:t>
            </a:r>
          </a:p>
        </p:txBody>
      </p:sp>
    </p:spTree>
    <p:extLst>
      <p:ext uri="{BB962C8B-B14F-4D97-AF65-F5344CB8AC3E}">
        <p14:creationId xmlns:p14="http://schemas.microsoft.com/office/powerpoint/2010/main" val="471046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4EAEE28-03E5-4AF7-B122-21AAA4CD86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F79DEFE3-D435-4E60-A37E-82889F9429F2}"/>
              </a:ext>
            </a:extLst>
          </p:cNvPr>
          <p:cNvSpPr/>
          <p:nvPr/>
        </p:nvSpPr>
        <p:spPr>
          <a:xfrm>
            <a:off x="2662399" y="3273926"/>
            <a:ext cx="4181380" cy="3225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FF58430F-399F-4E72-9A7A-AD039FF6CFBD}"/>
              </a:ext>
            </a:extLst>
          </p:cNvPr>
          <p:cNvSpPr/>
          <p:nvPr/>
        </p:nvSpPr>
        <p:spPr>
          <a:xfrm>
            <a:off x="1967680" y="2653820"/>
            <a:ext cx="3040891" cy="3225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65C4A334-2C5E-417E-8191-634387AFD3F9}"/>
              </a:ext>
            </a:extLst>
          </p:cNvPr>
          <p:cNvSpPr/>
          <p:nvPr/>
        </p:nvSpPr>
        <p:spPr>
          <a:xfrm>
            <a:off x="5187707" y="5706354"/>
            <a:ext cx="3420762" cy="3225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бъект 2">
            <a:hlinkClick r:id="rId2" action="ppaction://hlinksldjump"/>
            <a:extLst>
              <a:ext uri="{FF2B5EF4-FFF2-40B4-BE49-F238E27FC236}">
                <a16:creationId xmlns:a16="http://schemas.microsoft.com/office/drawing/2014/main" id="{30120233-D9BC-406F-A5AE-FF06F7657DFC}"/>
              </a:ext>
            </a:extLst>
          </p:cNvPr>
          <p:cNvSpPr txBox="1">
            <a:spLocks/>
          </p:cNvSpPr>
          <p:nvPr/>
        </p:nvSpPr>
        <p:spPr bwMode="auto">
          <a:xfrm>
            <a:off x="5264491" y="5652537"/>
            <a:ext cx="3367872" cy="40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Контактная информация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1BB6B2A-B702-4A11-B7E3-08C411D0B6EE}"/>
              </a:ext>
            </a:extLst>
          </p:cNvPr>
          <p:cNvSpPr/>
          <p:nvPr/>
        </p:nvSpPr>
        <p:spPr>
          <a:xfrm>
            <a:off x="4475348" y="5087776"/>
            <a:ext cx="7495828" cy="3225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бъект 2">
            <a:hlinkClick r:id="rId3" action="ppaction://hlinksldjump"/>
            <a:extLst>
              <a:ext uri="{FF2B5EF4-FFF2-40B4-BE49-F238E27FC236}">
                <a16:creationId xmlns:a16="http://schemas.microsoft.com/office/drawing/2014/main" id="{1573CD85-7B82-4378-82BD-A7AD8C7B5DD2}"/>
              </a:ext>
            </a:extLst>
          </p:cNvPr>
          <p:cNvSpPr txBox="1">
            <a:spLocks/>
          </p:cNvSpPr>
          <p:nvPr/>
        </p:nvSpPr>
        <p:spPr bwMode="auto">
          <a:xfrm>
            <a:off x="4887805" y="5053673"/>
            <a:ext cx="6931944" cy="4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Основные направления бюджетной политики МО Коломяги</a:t>
            </a:r>
            <a:endParaRPr lang="ru-RU" sz="2000" dirty="0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C255121B-39DD-4023-92D6-EF945FD87020}"/>
              </a:ext>
            </a:extLst>
          </p:cNvPr>
          <p:cNvSpPr/>
          <p:nvPr/>
        </p:nvSpPr>
        <p:spPr>
          <a:xfrm>
            <a:off x="3847625" y="4494293"/>
            <a:ext cx="6407170" cy="3225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бъект 2">
            <a:hlinkClick r:id="rId4" action="ppaction://hlinksldjump"/>
            <a:extLst>
              <a:ext uri="{FF2B5EF4-FFF2-40B4-BE49-F238E27FC236}">
                <a16:creationId xmlns:a16="http://schemas.microsoft.com/office/drawing/2014/main" id="{62C1E43B-26FC-477C-BA99-2A1409912AEE}"/>
              </a:ext>
            </a:extLst>
          </p:cNvPr>
          <p:cNvSpPr txBox="1">
            <a:spLocks/>
          </p:cNvSpPr>
          <p:nvPr/>
        </p:nvSpPr>
        <p:spPr bwMode="auto">
          <a:xfrm>
            <a:off x="4275783" y="4431858"/>
            <a:ext cx="6030853" cy="4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270504" algn="l"/>
              </a:tabLs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Основные характеристики бюджета МО Коломяги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6793D2EE-67E7-40CB-B306-3564C07A17A2}"/>
              </a:ext>
            </a:extLst>
          </p:cNvPr>
          <p:cNvSpPr/>
          <p:nvPr/>
        </p:nvSpPr>
        <p:spPr>
          <a:xfrm>
            <a:off x="3290678" y="3883724"/>
            <a:ext cx="8746187" cy="3225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бъект 2">
            <a:hlinkClick r:id="rId5" action="ppaction://hlinksldjump"/>
            <a:extLst>
              <a:ext uri="{FF2B5EF4-FFF2-40B4-BE49-F238E27FC236}">
                <a16:creationId xmlns:a16="http://schemas.microsoft.com/office/drawing/2014/main" id="{72E209B7-99C2-40F2-9A73-A82A0BF56353}"/>
              </a:ext>
            </a:extLst>
          </p:cNvPr>
          <p:cNvSpPr txBox="1">
            <a:spLocks/>
          </p:cNvSpPr>
          <p:nvPr/>
        </p:nvSpPr>
        <p:spPr bwMode="auto">
          <a:xfrm>
            <a:off x="3551085" y="3835153"/>
            <a:ext cx="8485780" cy="33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Основные показатели социально-экономического развития МО Коломяги</a:t>
            </a:r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F12F1A1B-94BA-406E-B081-1FE73C9E9A4C}"/>
              </a:ext>
            </a:extLst>
          </p:cNvPr>
          <p:cNvSpPr/>
          <p:nvPr/>
        </p:nvSpPr>
        <p:spPr>
          <a:xfrm>
            <a:off x="1310106" y="2032483"/>
            <a:ext cx="1996378" cy="3225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бъект 2">
            <a:hlinkClick r:id="rId6" action="ppaction://hlinksldjump"/>
            <a:extLst>
              <a:ext uri="{FF2B5EF4-FFF2-40B4-BE49-F238E27FC236}">
                <a16:creationId xmlns:a16="http://schemas.microsoft.com/office/drawing/2014/main" id="{8ECF4933-D4EC-4D01-AED7-0DD7BC34861E}"/>
              </a:ext>
            </a:extLst>
          </p:cNvPr>
          <p:cNvSpPr txBox="1">
            <a:spLocks/>
          </p:cNvSpPr>
          <p:nvPr/>
        </p:nvSpPr>
        <p:spPr bwMode="auto">
          <a:xfrm>
            <a:off x="1243701" y="1972036"/>
            <a:ext cx="1690532" cy="35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Глоссарий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B0EA2E0-8AC0-4A98-A528-B63D064496E9}"/>
              </a:ext>
            </a:extLst>
          </p:cNvPr>
          <p:cNvSpPr/>
          <p:nvPr/>
        </p:nvSpPr>
        <p:spPr>
          <a:xfrm rot="2611110">
            <a:off x="-530907" y="4039598"/>
            <a:ext cx="7353612" cy="311951"/>
          </a:xfrm>
          <a:prstGeom prst="rect">
            <a:avLst/>
          </a:prstGeom>
          <a:solidFill>
            <a:srgbClr val="00658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Равнобедренный треугольник 64">
            <a:hlinkClick r:id="rId7" action="ppaction://hlinksldjump"/>
            <a:extLst>
              <a:ext uri="{FF2B5EF4-FFF2-40B4-BE49-F238E27FC236}">
                <a16:creationId xmlns:a16="http://schemas.microsoft.com/office/drawing/2014/main" id="{E8326C71-4523-4E4F-A1E5-103C831AF318}"/>
              </a:ext>
            </a:extLst>
          </p:cNvPr>
          <p:cNvSpPr/>
          <p:nvPr/>
        </p:nvSpPr>
        <p:spPr>
          <a:xfrm>
            <a:off x="4809091" y="5488084"/>
            <a:ext cx="712445" cy="614177"/>
          </a:xfrm>
          <a:prstGeom prst="triangle">
            <a:avLst/>
          </a:prstGeom>
          <a:solidFill>
            <a:srgbClr val="00547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Равнобедренный треугольник 63">
            <a:hlinkClick r:id="rId7" action="ppaction://hlinksldjump"/>
            <a:extLst>
              <a:ext uri="{FF2B5EF4-FFF2-40B4-BE49-F238E27FC236}">
                <a16:creationId xmlns:a16="http://schemas.microsoft.com/office/drawing/2014/main" id="{BCD8289B-D688-4E30-B532-74D4CF56BA18}"/>
              </a:ext>
            </a:extLst>
          </p:cNvPr>
          <p:cNvSpPr/>
          <p:nvPr/>
        </p:nvSpPr>
        <p:spPr>
          <a:xfrm>
            <a:off x="4156628" y="4892027"/>
            <a:ext cx="712445" cy="614177"/>
          </a:xfrm>
          <a:prstGeom prst="triangle">
            <a:avLst/>
          </a:prstGeom>
          <a:solidFill>
            <a:srgbClr val="00547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>
            <a:hlinkClick r:id="rId7" action="ppaction://hlinksldjump"/>
            <a:extLst>
              <a:ext uri="{FF2B5EF4-FFF2-40B4-BE49-F238E27FC236}">
                <a16:creationId xmlns:a16="http://schemas.microsoft.com/office/drawing/2014/main" id="{46CAC6AA-1E8F-4DDF-96F7-D90CC6C4E7BB}"/>
              </a:ext>
            </a:extLst>
          </p:cNvPr>
          <p:cNvSpPr/>
          <p:nvPr/>
        </p:nvSpPr>
        <p:spPr>
          <a:xfrm>
            <a:off x="3468398" y="4275172"/>
            <a:ext cx="712445" cy="614177"/>
          </a:xfrm>
          <a:prstGeom prst="triangle">
            <a:avLst/>
          </a:prstGeom>
          <a:solidFill>
            <a:srgbClr val="00547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hlinkClick r:id="rId7" action="ppaction://hlinksldjump"/>
            <a:extLst>
              <a:ext uri="{FF2B5EF4-FFF2-40B4-BE49-F238E27FC236}">
                <a16:creationId xmlns:a16="http://schemas.microsoft.com/office/drawing/2014/main" id="{C1312EE1-605F-4FB1-8BBE-B8B2D91DA9EF}"/>
              </a:ext>
            </a:extLst>
          </p:cNvPr>
          <p:cNvSpPr/>
          <p:nvPr/>
        </p:nvSpPr>
        <p:spPr>
          <a:xfrm>
            <a:off x="2856424" y="3676881"/>
            <a:ext cx="712445" cy="614177"/>
          </a:xfrm>
          <a:prstGeom prst="triangle">
            <a:avLst/>
          </a:prstGeom>
          <a:solidFill>
            <a:srgbClr val="00547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>
            <a:hlinkClick r:id="rId7" action="ppaction://hlinksldjump"/>
            <a:extLst>
              <a:ext uri="{FF2B5EF4-FFF2-40B4-BE49-F238E27FC236}">
                <a16:creationId xmlns:a16="http://schemas.microsoft.com/office/drawing/2014/main" id="{BBC0E334-5B3C-459A-BDA5-694EDF71AEDA}"/>
              </a:ext>
            </a:extLst>
          </p:cNvPr>
          <p:cNvSpPr/>
          <p:nvPr/>
        </p:nvSpPr>
        <p:spPr>
          <a:xfrm>
            <a:off x="2221788" y="3059754"/>
            <a:ext cx="712445" cy="614177"/>
          </a:xfrm>
          <a:prstGeom prst="triangle">
            <a:avLst/>
          </a:prstGeom>
          <a:solidFill>
            <a:srgbClr val="00547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>
            <a:hlinkClick r:id="rId7" action="ppaction://hlinksldjump"/>
            <a:extLst>
              <a:ext uri="{FF2B5EF4-FFF2-40B4-BE49-F238E27FC236}">
                <a16:creationId xmlns:a16="http://schemas.microsoft.com/office/drawing/2014/main" id="{EA4888C2-5FDE-4795-80D9-8FF66D22C18D}"/>
              </a:ext>
            </a:extLst>
          </p:cNvPr>
          <p:cNvSpPr/>
          <p:nvPr/>
        </p:nvSpPr>
        <p:spPr>
          <a:xfrm>
            <a:off x="1562311" y="2445577"/>
            <a:ext cx="712445" cy="614177"/>
          </a:xfrm>
          <a:prstGeom prst="triangle">
            <a:avLst/>
          </a:prstGeom>
          <a:solidFill>
            <a:srgbClr val="00547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3">
            <a:hlinkClick r:id="rId7" action="ppaction://hlinksldjump"/>
            <a:extLst>
              <a:ext uri="{FF2B5EF4-FFF2-40B4-BE49-F238E27FC236}">
                <a16:creationId xmlns:a16="http://schemas.microsoft.com/office/drawing/2014/main" id="{30C13404-2F23-46DC-8054-600933BD094D}"/>
              </a:ext>
            </a:extLst>
          </p:cNvPr>
          <p:cNvSpPr/>
          <p:nvPr/>
        </p:nvSpPr>
        <p:spPr>
          <a:xfrm>
            <a:off x="924209" y="1826993"/>
            <a:ext cx="712445" cy="614177"/>
          </a:xfrm>
          <a:prstGeom prst="triangle">
            <a:avLst/>
          </a:prstGeom>
          <a:solidFill>
            <a:srgbClr val="00547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C0DE55C4-B227-47F7-B26F-BF31DE43326F}"/>
              </a:ext>
            </a:extLst>
          </p:cNvPr>
          <p:cNvSpPr/>
          <p:nvPr/>
        </p:nvSpPr>
        <p:spPr>
          <a:xfrm rot="5400000">
            <a:off x="-392402" y="806567"/>
            <a:ext cx="1732402" cy="323299"/>
          </a:xfrm>
          <a:prstGeom prst="rect">
            <a:avLst/>
          </a:prstGeom>
          <a:solidFill>
            <a:srgbClr val="00658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D51953EC-68E4-4582-9ADF-BF832AB78A94}"/>
              </a:ext>
            </a:extLst>
          </p:cNvPr>
          <p:cNvSpPr/>
          <p:nvPr/>
        </p:nvSpPr>
        <p:spPr>
          <a:xfrm>
            <a:off x="4475348" y="91497"/>
            <a:ext cx="3213717" cy="1154716"/>
          </a:xfrm>
          <a:prstGeom prst="roundRect">
            <a:avLst/>
          </a:prstGeom>
          <a:ln>
            <a:solidFill>
              <a:srgbClr val="00547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E3C1918F-2573-4F99-8321-BFA7C85C0172}"/>
              </a:ext>
            </a:extLst>
          </p:cNvPr>
          <p:cNvSpPr/>
          <p:nvPr/>
        </p:nvSpPr>
        <p:spPr>
          <a:xfrm>
            <a:off x="0" y="-9015"/>
            <a:ext cx="12192000" cy="662003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196DFBFD-72D7-499C-B5FD-E0AA81C74880}"/>
              </a:ext>
            </a:extLst>
          </p:cNvPr>
          <p:cNvSpPr/>
          <p:nvPr/>
        </p:nvSpPr>
        <p:spPr>
          <a:xfrm>
            <a:off x="5572928" y="22929"/>
            <a:ext cx="1046139" cy="73249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4CC065AA-BBB9-4902-BF95-16C55436823E}"/>
              </a:ext>
            </a:extLst>
          </p:cNvPr>
          <p:cNvSpPr/>
          <p:nvPr/>
        </p:nvSpPr>
        <p:spPr>
          <a:xfrm>
            <a:off x="0" y="6550249"/>
            <a:ext cx="12192000" cy="313668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40D18ED-75AA-490C-BBC2-E898C6E1FCD5}"/>
              </a:ext>
            </a:extLst>
          </p:cNvPr>
          <p:cNvSpPr/>
          <p:nvPr/>
        </p:nvSpPr>
        <p:spPr>
          <a:xfrm>
            <a:off x="671995" y="1423200"/>
            <a:ext cx="1836726" cy="3225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D07EB50-A847-4A05-9D01-6F9F3EB17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1" y="69628"/>
            <a:ext cx="3657600" cy="457199"/>
          </a:xfrm>
        </p:spPr>
        <p:txBody>
          <a:bodyPr>
            <a:noAutofit/>
          </a:bodyPr>
          <a:lstStyle/>
          <a:p>
            <a:pPr algn="l"/>
            <a:r>
              <a:rPr lang="ru-RU" sz="1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Внутригородское  муниципальное образование города федерального значения Санкт – Петербурга муниципальный округ Коломяги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8C0E352-89C1-486E-978C-8C2711D9E6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78" y="-51910"/>
            <a:ext cx="1476213" cy="83037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A485B2B-2271-432B-A1D3-2D231250972B}"/>
              </a:ext>
            </a:extLst>
          </p:cNvPr>
          <p:cNvSpPr txBox="1">
            <a:spLocks/>
          </p:cNvSpPr>
          <p:nvPr/>
        </p:nvSpPr>
        <p:spPr bwMode="auto">
          <a:xfrm>
            <a:off x="6703531" y="64995"/>
            <a:ext cx="490913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Проект бюджета для граждан на 2023 год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и плановый период 2024 и 2025 годов</a:t>
            </a:r>
          </a:p>
        </p:txBody>
      </p:sp>
      <p:sp>
        <p:nvSpPr>
          <p:cNvPr id="62" name="Объект 2">
            <a:extLst>
              <a:ext uri="{FF2B5EF4-FFF2-40B4-BE49-F238E27FC236}">
                <a16:creationId xmlns:a16="http://schemas.microsoft.com/office/drawing/2014/main" id="{77E45EF0-8C7B-485F-9D16-4DE02C5BBA2C}"/>
              </a:ext>
            </a:extLst>
          </p:cNvPr>
          <p:cNvSpPr txBox="1">
            <a:spLocks/>
          </p:cNvSpPr>
          <p:nvPr/>
        </p:nvSpPr>
        <p:spPr bwMode="auto">
          <a:xfrm>
            <a:off x="4861416" y="746974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Содержание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79" name="Объект 2">
            <a:hlinkClick r:id="rId7" action="ppaction://hlinksldjump"/>
            <a:extLst>
              <a:ext uri="{FF2B5EF4-FFF2-40B4-BE49-F238E27FC236}">
                <a16:creationId xmlns:a16="http://schemas.microsoft.com/office/drawing/2014/main" id="{E21E10D7-5DFA-479E-9A93-9C5B713C77F5}"/>
              </a:ext>
            </a:extLst>
          </p:cNvPr>
          <p:cNvSpPr txBox="1">
            <a:spLocks/>
          </p:cNvSpPr>
          <p:nvPr/>
        </p:nvSpPr>
        <p:spPr bwMode="auto">
          <a:xfrm>
            <a:off x="546113" y="1367487"/>
            <a:ext cx="1728644" cy="37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Введение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5" name="Равнобедренный треугольник 4">
            <a:hlinkClick r:id="rId7" action="ppaction://hlinksldjump"/>
            <a:extLst>
              <a:ext uri="{FF2B5EF4-FFF2-40B4-BE49-F238E27FC236}">
                <a16:creationId xmlns:a16="http://schemas.microsoft.com/office/drawing/2014/main" id="{4EC44082-37B3-4017-8A1D-F52C1EF0A7E6}"/>
              </a:ext>
            </a:extLst>
          </p:cNvPr>
          <p:cNvSpPr/>
          <p:nvPr/>
        </p:nvSpPr>
        <p:spPr>
          <a:xfrm>
            <a:off x="238155" y="1220241"/>
            <a:ext cx="712445" cy="614177"/>
          </a:xfrm>
          <a:prstGeom prst="triangle">
            <a:avLst/>
          </a:prstGeom>
          <a:solidFill>
            <a:srgbClr val="00547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бъект 2">
            <a:extLst>
              <a:ext uri="{FF2B5EF4-FFF2-40B4-BE49-F238E27FC236}">
                <a16:creationId xmlns:a16="http://schemas.microsoft.com/office/drawing/2014/main" id="{1FCBC1BD-8BF3-4C29-9CFD-3498915D9C6A}"/>
              </a:ext>
            </a:extLst>
          </p:cNvPr>
          <p:cNvSpPr txBox="1">
            <a:spLocks/>
          </p:cNvSpPr>
          <p:nvPr/>
        </p:nvSpPr>
        <p:spPr bwMode="auto">
          <a:xfrm>
            <a:off x="5545041" y="102016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52" name="Объект 2">
            <a:hlinkClick r:id="rId7" action="ppaction://hlinksldjump"/>
            <a:extLst>
              <a:ext uri="{FF2B5EF4-FFF2-40B4-BE49-F238E27FC236}">
                <a16:creationId xmlns:a16="http://schemas.microsoft.com/office/drawing/2014/main" id="{8A29FBF2-3FC4-47D2-B629-1E383EC628D6}"/>
              </a:ext>
            </a:extLst>
          </p:cNvPr>
          <p:cNvSpPr txBox="1">
            <a:spLocks/>
          </p:cNvSpPr>
          <p:nvPr/>
        </p:nvSpPr>
        <p:spPr bwMode="auto">
          <a:xfrm>
            <a:off x="106310" y="1489816"/>
            <a:ext cx="1255960" cy="36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b="1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56" name="Объект 2">
            <a:hlinkClick r:id="rId5" action="ppaction://hlinksldjump"/>
            <a:extLst>
              <a:ext uri="{FF2B5EF4-FFF2-40B4-BE49-F238E27FC236}">
                <a16:creationId xmlns:a16="http://schemas.microsoft.com/office/drawing/2014/main" id="{1B2F428A-36F4-4942-850B-1C1A64E0D34B}"/>
              </a:ext>
            </a:extLst>
          </p:cNvPr>
          <p:cNvSpPr txBox="1">
            <a:spLocks/>
          </p:cNvSpPr>
          <p:nvPr/>
        </p:nvSpPr>
        <p:spPr bwMode="auto">
          <a:xfrm>
            <a:off x="1361191" y="2721858"/>
            <a:ext cx="909767" cy="44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b="1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8-11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58" name="Объект 2">
            <a:hlinkClick r:id="rId9" action="ppaction://hlinksldjump"/>
            <a:extLst>
              <a:ext uri="{FF2B5EF4-FFF2-40B4-BE49-F238E27FC236}">
                <a16:creationId xmlns:a16="http://schemas.microsoft.com/office/drawing/2014/main" id="{D77AC9D3-DFF7-40AD-8516-9F64099F19D1}"/>
              </a:ext>
            </a:extLst>
          </p:cNvPr>
          <p:cNvSpPr txBox="1">
            <a:spLocks/>
          </p:cNvSpPr>
          <p:nvPr/>
        </p:nvSpPr>
        <p:spPr bwMode="auto">
          <a:xfrm>
            <a:off x="2582048" y="3976090"/>
            <a:ext cx="1042429" cy="4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b="1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14-16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59" name="Объект 2">
            <a:hlinkClick r:id="rId3" action="ppaction://hlinksldjump"/>
            <a:extLst>
              <a:ext uri="{FF2B5EF4-FFF2-40B4-BE49-F238E27FC236}">
                <a16:creationId xmlns:a16="http://schemas.microsoft.com/office/drawing/2014/main" id="{E2E11614-D698-4866-82B0-ABD2FF63A03A}"/>
              </a:ext>
            </a:extLst>
          </p:cNvPr>
          <p:cNvSpPr txBox="1">
            <a:spLocks/>
          </p:cNvSpPr>
          <p:nvPr/>
        </p:nvSpPr>
        <p:spPr bwMode="auto">
          <a:xfrm>
            <a:off x="3181621" y="4550047"/>
            <a:ext cx="1042429" cy="33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b="1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17-18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63" name="Объект 2">
            <a:hlinkClick r:id="rId2" action="ppaction://hlinksldjump"/>
            <a:extLst>
              <a:ext uri="{FF2B5EF4-FFF2-40B4-BE49-F238E27FC236}">
                <a16:creationId xmlns:a16="http://schemas.microsoft.com/office/drawing/2014/main" id="{EC4C610E-0C36-4B70-97A0-C07C11DE2F69}"/>
              </a:ext>
            </a:extLst>
          </p:cNvPr>
          <p:cNvSpPr txBox="1">
            <a:spLocks/>
          </p:cNvSpPr>
          <p:nvPr/>
        </p:nvSpPr>
        <p:spPr bwMode="auto">
          <a:xfrm>
            <a:off x="3872728" y="5180691"/>
            <a:ext cx="1015654" cy="40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b="1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19-20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41" name="Объект 2">
            <a:hlinkClick r:id="rId10" action="ppaction://hlinksldjump"/>
            <a:extLst>
              <a:ext uri="{FF2B5EF4-FFF2-40B4-BE49-F238E27FC236}">
                <a16:creationId xmlns:a16="http://schemas.microsoft.com/office/drawing/2014/main" id="{8A509A1D-0BED-4F59-AAB6-E7E6893BAB96}"/>
              </a:ext>
            </a:extLst>
          </p:cNvPr>
          <p:cNvSpPr txBox="1">
            <a:spLocks/>
          </p:cNvSpPr>
          <p:nvPr/>
        </p:nvSpPr>
        <p:spPr bwMode="auto">
          <a:xfrm>
            <a:off x="1896952" y="2584265"/>
            <a:ext cx="3051517" cy="36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Бюджетный процесс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43" name="Объект 2">
            <a:hlinkClick r:id="rId11" action="ppaction://hlinksldjump"/>
            <a:extLst>
              <a:ext uri="{FF2B5EF4-FFF2-40B4-BE49-F238E27FC236}">
                <a16:creationId xmlns:a16="http://schemas.microsoft.com/office/drawing/2014/main" id="{EEDA8FA4-8B2C-481C-A22C-ADDC26B3E731}"/>
              </a:ext>
            </a:extLst>
          </p:cNvPr>
          <p:cNvSpPr txBox="1">
            <a:spLocks/>
          </p:cNvSpPr>
          <p:nvPr/>
        </p:nvSpPr>
        <p:spPr bwMode="auto">
          <a:xfrm>
            <a:off x="2626330" y="3212606"/>
            <a:ext cx="3955485" cy="35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Характеристика МО Коломяги</a:t>
            </a:r>
          </a:p>
        </p:txBody>
      </p:sp>
      <p:sp>
        <p:nvSpPr>
          <p:cNvPr id="55" name="Объект 2">
            <a:hlinkClick r:id="rId6" action="ppaction://hlinksldjump"/>
            <a:extLst>
              <a:ext uri="{FF2B5EF4-FFF2-40B4-BE49-F238E27FC236}">
                <a16:creationId xmlns:a16="http://schemas.microsoft.com/office/drawing/2014/main" id="{57C76165-B6A9-459A-AD7A-D8BB0F4CB265}"/>
              </a:ext>
            </a:extLst>
          </p:cNvPr>
          <p:cNvSpPr txBox="1">
            <a:spLocks/>
          </p:cNvSpPr>
          <p:nvPr/>
        </p:nvSpPr>
        <p:spPr bwMode="auto">
          <a:xfrm>
            <a:off x="709317" y="2119218"/>
            <a:ext cx="1004538" cy="34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b="1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3-7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68" name="Объект 2">
            <a:hlinkClick r:id="rId9" action="ppaction://hlinksldjump"/>
            <a:extLst>
              <a:ext uri="{FF2B5EF4-FFF2-40B4-BE49-F238E27FC236}">
                <a16:creationId xmlns:a16="http://schemas.microsoft.com/office/drawing/2014/main" id="{F8D860CE-78D3-4640-B679-9A61D5F783B2}"/>
              </a:ext>
            </a:extLst>
          </p:cNvPr>
          <p:cNvSpPr txBox="1">
            <a:spLocks/>
          </p:cNvSpPr>
          <p:nvPr/>
        </p:nvSpPr>
        <p:spPr bwMode="auto">
          <a:xfrm>
            <a:off x="1937996" y="3344406"/>
            <a:ext cx="1042429" cy="4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b="1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12-13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69" name="Объект 2">
            <a:hlinkClick r:id="rId3" action="ppaction://hlinksldjump"/>
            <a:extLst>
              <a:ext uri="{FF2B5EF4-FFF2-40B4-BE49-F238E27FC236}">
                <a16:creationId xmlns:a16="http://schemas.microsoft.com/office/drawing/2014/main" id="{0C5BBBB5-05A7-44DB-B7F1-0F90AA0F0428}"/>
              </a:ext>
            </a:extLst>
          </p:cNvPr>
          <p:cNvSpPr txBox="1">
            <a:spLocks/>
          </p:cNvSpPr>
          <p:nvPr/>
        </p:nvSpPr>
        <p:spPr bwMode="auto">
          <a:xfrm>
            <a:off x="4666493" y="5765441"/>
            <a:ext cx="712446" cy="33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b="1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21</a:t>
            </a:r>
          </a:p>
          <a:p>
            <a:pPr marL="0" indent="0">
              <a:buNone/>
            </a:pP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1536585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33A8D2D-17B8-4C30-BAA0-81C9A15D7668}"/>
              </a:ext>
            </a:extLst>
          </p:cNvPr>
          <p:cNvSpPr/>
          <p:nvPr/>
        </p:nvSpPr>
        <p:spPr>
          <a:xfrm>
            <a:off x="0" y="-9015"/>
            <a:ext cx="12192000" cy="686701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A6C650D-4B0F-490B-B428-62108D8B80CA}"/>
              </a:ext>
            </a:extLst>
          </p:cNvPr>
          <p:cNvSpPr/>
          <p:nvPr/>
        </p:nvSpPr>
        <p:spPr>
          <a:xfrm>
            <a:off x="580571" y="1320792"/>
            <a:ext cx="11032096" cy="5098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E397EF7-9066-4123-A73D-633F7EA4364E}"/>
              </a:ext>
            </a:extLst>
          </p:cNvPr>
          <p:cNvSpPr/>
          <p:nvPr/>
        </p:nvSpPr>
        <p:spPr>
          <a:xfrm>
            <a:off x="0" y="6550249"/>
            <a:ext cx="12192000" cy="313668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10C69E2-DC63-420C-AEE8-D7B1CB5A1C0D}"/>
              </a:ext>
            </a:extLst>
          </p:cNvPr>
          <p:cNvSpPr/>
          <p:nvPr/>
        </p:nvSpPr>
        <p:spPr>
          <a:xfrm>
            <a:off x="11437831" y="6104468"/>
            <a:ext cx="638035" cy="638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Дом со сплошной заливкой">
            <a:hlinkClick r:id="rId2" action="ppaction://hlinksldjump"/>
            <a:extLst>
              <a:ext uri="{FF2B5EF4-FFF2-40B4-BE49-F238E27FC236}">
                <a16:creationId xmlns:a16="http://schemas.microsoft.com/office/drawing/2014/main" id="{38AE693F-AA5E-4581-A92A-94AA40007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2597" y="6112396"/>
            <a:ext cx="588501" cy="588501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B125E7E-205E-4240-AE98-60A0E2B2917E}"/>
              </a:ext>
            </a:extLst>
          </p:cNvPr>
          <p:cNvSpPr/>
          <p:nvPr/>
        </p:nvSpPr>
        <p:spPr>
          <a:xfrm>
            <a:off x="2562225" y="300180"/>
            <a:ext cx="7272314" cy="91084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9867EC6-1CFD-434B-8263-F2B31786A2A0}"/>
              </a:ext>
            </a:extLst>
          </p:cNvPr>
          <p:cNvSpPr/>
          <p:nvPr/>
        </p:nvSpPr>
        <p:spPr>
          <a:xfrm>
            <a:off x="0" y="-9015"/>
            <a:ext cx="12192000" cy="662003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02B64F30-F9EC-4E03-815C-E8D826352DA2}"/>
              </a:ext>
            </a:extLst>
          </p:cNvPr>
          <p:cNvSpPr/>
          <p:nvPr/>
        </p:nvSpPr>
        <p:spPr>
          <a:xfrm>
            <a:off x="5572928" y="22929"/>
            <a:ext cx="1046139" cy="73249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1A7730FC-74E3-4BCA-B2D1-4736FC66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1" y="69628"/>
            <a:ext cx="3657600" cy="457199"/>
          </a:xfrm>
        </p:spPr>
        <p:txBody>
          <a:bodyPr>
            <a:noAutofit/>
          </a:bodyPr>
          <a:lstStyle/>
          <a:p>
            <a:pPr algn="l"/>
            <a:r>
              <a:rPr lang="ru-RU" sz="1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Внутригородское  муниципальное образование города федерального значения Санкт – Петербурга муниципальный округ Коломяги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13EAEF90-BEE5-4C50-BD0B-BDEE2D036C6A}"/>
              </a:ext>
            </a:extLst>
          </p:cNvPr>
          <p:cNvSpPr txBox="1">
            <a:spLocks/>
          </p:cNvSpPr>
          <p:nvPr/>
        </p:nvSpPr>
        <p:spPr bwMode="auto">
          <a:xfrm>
            <a:off x="5440508" y="183816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</a:t>
            </a:r>
          </a:p>
          <a:p>
            <a:pPr marL="0" indent="0">
              <a:buNone/>
            </a:pPr>
            <a:endParaRPr lang="ru-RU" kern="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9962F8C-317A-4EA3-BD6F-F60C5467F6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78" y="-51910"/>
            <a:ext cx="1476213" cy="830370"/>
          </a:xfrm>
          <a:prstGeom prst="rect">
            <a:avLst/>
          </a:prstGeom>
        </p:spPr>
      </p:pic>
      <p:sp>
        <p:nvSpPr>
          <p:cNvPr id="32" name="Объект 2">
            <a:extLst>
              <a:ext uri="{FF2B5EF4-FFF2-40B4-BE49-F238E27FC236}">
                <a16:creationId xmlns:a16="http://schemas.microsoft.com/office/drawing/2014/main" id="{65685CD4-627D-4C4B-8865-CCB196FC5821}"/>
              </a:ext>
            </a:extLst>
          </p:cNvPr>
          <p:cNvSpPr txBox="1">
            <a:spLocks/>
          </p:cNvSpPr>
          <p:nvPr/>
        </p:nvSpPr>
        <p:spPr bwMode="auto">
          <a:xfrm>
            <a:off x="2638590" y="749182"/>
            <a:ext cx="7195949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Основные направления бюджетной политики МО Коломяги</a:t>
            </a:r>
            <a:endParaRPr lang="ru-RU" sz="2000" dirty="0"/>
          </a:p>
          <a:p>
            <a:pPr marL="0" indent="0">
              <a:buNone/>
            </a:pPr>
            <a:endParaRPr lang="ru-RU" sz="2800" kern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DF5D646-EBEC-4770-8174-B11CA153CA78}"/>
              </a:ext>
            </a:extLst>
          </p:cNvPr>
          <p:cNvSpPr txBox="1">
            <a:spLocks/>
          </p:cNvSpPr>
          <p:nvPr/>
        </p:nvSpPr>
        <p:spPr bwMode="auto">
          <a:xfrm>
            <a:off x="6703531" y="64995"/>
            <a:ext cx="490913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Проект бюджета для граждан на 2023 год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и плановый период 2024 и 2025 годов</a:t>
            </a: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77B14767-740A-4C0C-9E2A-FB335A2A1A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0350678"/>
              </p:ext>
            </p:extLst>
          </p:nvPr>
        </p:nvGraphicFramePr>
        <p:xfrm>
          <a:off x="116134" y="639413"/>
          <a:ext cx="12608836" cy="621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68214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E9337E5-1F31-4954-8C76-E02B0B49E367}"/>
              </a:ext>
            </a:extLst>
          </p:cNvPr>
          <p:cNvSpPr/>
          <p:nvPr/>
        </p:nvSpPr>
        <p:spPr>
          <a:xfrm>
            <a:off x="0" y="34587"/>
            <a:ext cx="12192000" cy="686701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1892B7F-08C3-4E53-B08A-81E1E6470791}"/>
              </a:ext>
            </a:extLst>
          </p:cNvPr>
          <p:cNvSpPr/>
          <p:nvPr/>
        </p:nvSpPr>
        <p:spPr>
          <a:xfrm>
            <a:off x="2562225" y="300180"/>
            <a:ext cx="7272314" cy="91084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6348FE0-EFFE-458E-9168-23B238F4D48F}"/>
              </a:ext>
            </a:extLst>
          </p:cNvPr>
          <p:cNvSpPr/>
          <p:nvPr/>
        </p:nvSpPr>
        <p:spPr>
          <a:xfrm>
            <a:off x="0" y="6550249"/>
            <a:ext cx="12192000" cy="313668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4251412F-B7B0-4C92-98BB-0B2296831AF6}"/>
              </a:ext>
            </a:extLst>
          </p:cNvPr>
          <p:cNvGraphicFramePr/>
          <p:nvPr/>
        </p:nvGraphicFramePr>
        <p:xfrm>
          <a:off x="407368" y="965984"/>
          <a:ext cx="12608836" cy="621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10C69E2-DC63-420C-AEE8-D7B1CB5A1C0D}"/>
              </a:ext>
            </a:extLst>
          </p:cNvPr>
          <p:cNvSpPr/>
          <p:nvPr/>
        </p:nvSpPr>
        <p:spPr>
          <a:xfrm>
            <a:off x="11437831" y="6104468"/>
            <a:ext cx="638035" cy="638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06B8EF3-24F8-4030-BCE0-78E2E70598DE}"/>
              </a:ext>
            </a:extLst>
          </p:cNvPr>
          <p:cNvSpPr/>
          <p:nvPr/>
        </p:nvSpPr>
        <p:spPr>
          <a:xfrm>
            <a:off x="0" y="-9015"/>
            <a:ext cx="12192000" cy="662003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:a16="http://schemas.microsoft.com/office/drawing/2014/main" id="{EBAEC8CD-DBBE-43A9-9E84-B729463F6FE1}"/>
              </a:ext>
            </a:extLst>
          </p:cNvPr>
          <p:cNvSpPr/>
          <p:nvPr/>
        </p:nvSpPr>
        <p:spPr>
          <a:xfrm>
            <a:off x="5572928" y="22929"/>
            <a:ext cx="1046139" cy="73249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B6C47C96-307A-4F54-80BE-2B88B05A5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1" y="69628"/>
            <a:ext cx="3657600" cy="457199"/>
          </a:xfrm>
        </p:spPr>
        <p:txBody>
          <a:bodyPr>
            <a:noAutofit/>
          </a:bodyPr>
          <a:lstStyle/>
          <a:p>
            <a:pPr algn="l"/>
            <a:r>
              <a:rPr lang="ru-RU" sz="1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Внутригородское  муниципальное образование города федерального значения Санкт – Петербурга муниципальный округ Коломяги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22CE30A3-12CA-4620-8052-F64278FB60B5}"/>
              </a:ext>
            </a:extLst>
          </p:cNvPr>
          <p:cNvSpPr txBox="1">
            <a:spLocks/>
          </p:cNvSpPr>
          <p:nvPr/>
        </p:nvSpPr>
        <p:spPr bwMode="auto">
          <a:xfrm>
            <a:off x="5440508" y="183816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</a:t>
            </a:r>
          </a:p>
          <a:p>
            <a:pPr marL="0" indent="0">
              <a:buNone/>
            </a:pPr>
            <a:endParaRPr lang="ru-RU" kern="0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988D2E2-BD34-4F1B-A00A-F1B276659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78" y="-51910"/>
            <a:ext cx="1476213" cy="830370"/>
          </a:xfrm>
          <a:prstGeom prst="rect">
            <a:avLst/>
          </a:prstGeom>
        </p:spPr>
      </p:pic>
      <p:pic>
        <p:nvPicPr>
          <p:cNvPr id="6" name="Рисунок 5" descr="Дом со сплошной заливкой">
            <a:hlinkClick r:id="rId4" action="ppaction://hlinksldjump"/>
            <a:extLst>
              <a:ext uri="{FF2B5EF4-FFF2-40B4-BE49-F238E27FC236}">
                <a16:creationId xmlns:a16="http://schemas.microsoft.com/office/drawing/2014/main" id="{38AE693F-AA5E-4581-A92A-94AA40007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62597" y="6112396"/>
            <a:ext cx="588501" cy="588501"/>
          </a:xfrm>
          <a:prstGeom prst="rect">
            <a:avLst/>
          </a:prstGeom>
        </p:spPr>
      </p:pic>
      <p:sp>
        <p:nvSpPr>
          <p:cNvPr id="24" name="Объект 2">
            <a:extLst>
              <a:ext uri="{FF2B5EF4-FFF2-40B4-BE49-F238E27FC236}">
                <a16:creationId xmlns:a16="http://schemas.microsoft.com/office/drawing/2014/main" id="{7CF32815-A2CA-4343-8490-D7A83632D27A}"/>
              </a:ext>
            </a:extLst>
          </p:cNvPr>
          <p:cNvSpPr txBox="1">
            <a:spLocks/>
          </p:cNvSpPr>
          <p:nvPr/>
        </p:nvSpPr>
        <p:spPr bwMode="auto">
          <a:xfrm>
            <a:off x="2638590" y="749182"/>
            <a:ext cx="7195949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Основные направления бюджетной политики МО Коломяги</a:t>
            </a:r>
            <a:endParaRPr lang="ru-RU" sz="2000" dirty="0"/>
          </a:p>
          <a:p>
            <a:pPr marL="0" indent="0">
              <a:buNone/>
            </a:pPr>
            <a:endParaRPr lang="ru-RU" sz="2800" kern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6DAA816C-39A6-4973-9BC9-AAF0D3EDF47C}"/>
              </a:ext>
            </a:extLst>
          </p:cNvPr>
          <p:cNvSpPr txBox="1">
            <a:spLocks/>
          </p:cNvSpPr>
          <p:nvPr/>
        </p:nvSpPr>
        <p:spPr bwMode="auto">
          <a:xfrm>
            <a:off x="6703531" y="64995"/>
            <a:ext cx="490913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Проект бюджета для граждан на 2023 год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и плановый период 2024 и 2025 годов</a:t>
            </a: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CF28DB50-4E92-4000-9259-D585748A7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1168407"/>
              </p:ext>
            </p:extLst>
          </p:nvPr>
        </p:nvGraphicFramePr>
        <p:xfrm>
          <a:off x="407368" y="1254626"/>
          <a:ext cx="12192000" cy="5285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81774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36FD07E-125C-4BE4-A874-956FB6689D5F}"/>
              </a:ext>
            </a:extLst>
          </p:cNvPr>
          <p:cNvSpPr/>
          <p:nvPr/>
        </p:nvSpPr>
        <p:spPr>
          <a:xfrm>
            <a:off x="0" y="-9015"/>
            <a:ext cx="12192000" cy="686701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D537253-00C1-440C-8611-AE2C5DFF0065}"/>
              </a:ext>
            </a:extLst>
          </p:cNvPr>
          <p:cNvSpPr/>
          <p:nvPr/>
        </p:nvSpPr>
        <p:spPr>
          <a:xfrm>
            <a:off x="0" y="6550249"/>
            <a:ext cx="12192000" cy="313668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9A89039-8B81-4294-B02B-9B0FA6E590AD}"/>
              </a:ext>
            </a:extLst>
          </p:cNvPr>
          <p:cNvSpPr/>
          <p:nvPr/>
        </p:nvSpPr>
        <p:spPr>
          <a:xfrm>
            <a:off x="4254376" y="348062"/>
            <a:ext cx="3627715" cy="8452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10C69E2-DC63-420C-AEE8-D7B1CB5A1C0D}"/>
              </a:ext>
            </a:extLst>
          </p:cNvPr>
          <p:cNvSpPr/>
          <p:nvPr/>
        </p:nvSpPr>
        <p:spPr>
          <a:xfrm>
            <a:off x="11437831" y="6104468"/>
            <a:ext cx="638035" cy="638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Дом со сплошной заливкой">
            <a:hlinkClick r:id="rId2" action="ppaction://hlinksldjump"/>
            <a:extLst>
              <a:ext uri="{FF2B5EF4-FFF2-40B4-BE49-F238E27FC236}">
                <a16:creationId xmlns:a16="http://schemas.microsoft.com/office/drawing/2014/main" id="{38AE693F-AA5E-4581-A92A-94AA40007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2597" y="6112396"/>
            <a:ext cx="588501" cy="588501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617A8B22-AC6E-4CA6-8BB1-AB562E106C4B}"/>
              </a:ext>
            </a:extLst>
          </p:cNvPr>
          <p:cNvSpPr txBox="1">
            <a:spLocks/>
          </p:cNvSpPr>
          <p:nvPr/>
        </p:nvSpPr>
        <p:spPr bwMode="auto">
          <a:xfrm>
            <a:off x="4361478" y="727122"/>
            <a:ext cx="3627715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Контактная информация</a:t>
            </a:r>
            <a:endParaRPr lang="ru-RU" sz="2000" dirty="0"/>
          </a:p>
          <a:p>
            <a:pPr marL="0" indent="0">
              <a:buNone/>
            </a:pPr>
            <a:endParaRPr lang="ru-RU" sz="2800" kern="0" dirty="0"/>
          </a:p>
        </p:txBody>
      </p:sp>
      <p:sp>
        <p:nvSpPr>
          <p:cNvPr id="18" name="Rectangle 210">
            <a:extLst>
              <a:ext uri="{FF2B5EF4-FFF2-40B4-BE49-F238E27FC236}">
                <a16:creationId xmlns:a16="http://schemas.microsoft.com/office/drawing/2014/main" id="{3F9D0088-7444-41B0-B850-648FED66FADB}"/>
              </a:ext>
            </a:extLst>
          </p:cNvPr>
          <p:cNvSpPr/>
          <p:nvPr/>
        </p:nvSpPr>
        <p:spPr>
          <a:xfrm>
            <a:off x="969653" y="1743827"/>
            <a:ext cx="5733877" cy="29546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b="1" dirty="0" err="1"/>
              <a:t>Муниципальный</a:t>
            </a:r>
            <a:r>
              <a:rPr lang="en-US" sz="2400" b="1" dirty="0"/>
              <a:t> </a:t>
            </a:r>
            <a:r>
              <a:rPr lang="en-US" sz="2400" b="1" dirty="0" err="1"/>
              <a:t>Совет</a:t>
            </a:r>
            <a:endParaRPr lang="ru-RU" sz="2400" b="1" dirty="0"/>
          </a:p>
          <a:p>
            <a:r>
              <a:rPr lang="en-US" sz="2400" dirty="0"/>
              <a:t>19</a:t>
            </a:r>
            <a:r>
              <a:rPr lang="ru-RU" sz="2400" dirty="0"/>
              <a:t>7375</a:t>
            </a:r>
            <a:r>
              <a:rPr lang="en-US" sz="2400" dirty="0"/>
              <a:t>,</a:t>
            </a:r>
            <a:r>
              <a:rPr lang="en-US" sz="2400" spc="-9" dirty="0"/>
              <a:t> </a:t>
            </a:r>
            <a:r>
              <a:rPr lang="en-US" sz="2400" dirty="0" err="1"/>
              <a:t>Санкт</a:t>
            </a:r>
            <a:r>
              <a:rPr lang="en-US" sz="2400" spc="-15" dirty="0" err="1"/>
              <a:t>-</a:t>
            </a:r>
            <a:r>
              <a:rPr lang="en-US" sz="2400" dirty="0" err="1"/>
              <a:t>Петербург</a:t>
            </a:r>
            <a:r>
              <a:rPr lang="en-US" sz="2400" dirty="0"/>
              <a:t>, </a:t>
            </a:r>
            <a:r>
              <a:rPr lang="ru-RU" sz="2400" dirty="0"/>
              <a:t>Земский пер.,</a:t>
            </a:r>
            <a:r>
              <a:rPr lang="en-US" sz="2400" spc="-19" dirty="0"/>
              <a:t> </a:t>
            </a:r>
            <a:r>
              <a:rPr lang="en-US" sz="2400" dirty="0"/>
              <a:t>д. </a:t>
            </a:r>
            <a:r>
              <a:rPr lang="ru-RU" sz="2400" dirty="0"/>
              <a:t>7</a:t>
            </a:r>
          </a:p>
          <a:p>
            <a:r>
              <a:rPr lang="en-US" sz="2400" dirty="0" err="1"/>
              <a:t>Глава</a:t>
            </a:r>
            <a:r>
              <a:rPr lang="en-US" sz="2400" spc="-19" dirty="0"/>
              <a:t> </a:t>
            </a:r>
            <a:r>
              <a:rPr lang="en-US" sz="2400" dirty="0" err="1"/>
              <a:t>муниципального</a:t>
            </a:r>
            <a:r>
              <a:rPr lang="en-US" sz="2400" spc="-15" dirty="0"/>
              <a:t> </a:t>
            </a:r>
            <a:r>
              <a:rPr lang="en-US" sz="2400" dirty="0" err="1"/>
              <a:t>образовани</a:t>
            </a:r>
            <a:r>
              <a:rPr lang="en-US" sz="2400" spc="209" dirty="0" err="1"/>
              <a:t>я</a:t>
            </a:r>
            <a:r>
              <a:rPr lang="ru-RU" sz="2400" spc="209" dirty="0"/>
              <a:t>:</a:t>
            </a:r>
          </a:p>
          <a:p>
            <a:r>
              <a:rPr lang="ru-RU" sz="2400" b="1" dirty="0"/>
              <a:t>Борисенко Сергей Эдуардович</a:t>
            </a:r>
            <a:endParaRPr lang="en-US" sz="2400" b="1" dirty="0"/>
          </a:p>
          <a:p>
            <a:endParaRPr lang="en-US" sz="2400" b="1" dirty="0"/>
          </a:p>
          <a:p>
            <a:endParaRPr lang="ru-RU" sz="2400" b="1" dirty="0"/>
          </a:p>
          <a:p>
            <a:r>
              <a:rPr lang="ru-RU" sz="2400" b="1" dirty="0"/>
              <a:t> </a:t>
            </a:r>
          </a:p>
          <a:p>
            <a:endParaRPr lang="en-US" sz="2000" b="1" u="sng" dirty="0">
              <a:latin typeface="Arial Narrow" panose="020B0606020202030204" pitchFamily="34" charset="0"/>
            </a:endParaRPr>
          </a:p>
        </p:txBody>
      </p:sp>
      <p:sp>
        <p:nvSpPr>
          <p:cNvPr id="21" name="Rectangle 214">
            <a:extLst>
              <a:ext uri="{FF2B5EF4-FFF2-40B4-BE49-F238E27FC236}">
                <a16:creationId xmlns:a16="http://schemas.microsoft.com/office/drawing/2014/main" id="{9BF3EE40-94D3-4C3F-8910-6C8EF688D96A}"/>
              </a:ext>
            </a:extLst>
          </p:cNvPr>
          <p:cNvSpPr/>
          <p:nvPr/>
        </p:nvSpPr>
        <p:spPr>
          <a:xfrm>
            <a:off x="969654" y="3833280"/>
            <a:ext cx="5733877" cy="22775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b="1" dirty="0" err="1"/>
              <a:t>Местная</a:t>
            </a:r>
            <a:r>
              <a:rPr lang="en-US" sz="2400" b="1" spc="-15" dirty="0"/>
              <a:t> </a:t>
            </a:r>
            <a:r>
              <a:rPr lang="en-US" sz="2400" b="1" dirty="0" err="1"/>
              <a:t>администрация</a:t>
            </a:r>
            <a:endParaRPr lang="ru-RU" sz="2400" b="1" dirty="0"/>
          </a:p>
          <a:p>
            <a:r>
              <a:rPr lang="en-US" sz="2400" dirty="0"/>
              <a:t>19</a:t>
            </a:r>
            <a:r>
              <a:rPr lang="ru-RU" sz="2400" dirty="0"/>
              <a:t>7375</a:t>
            </a:r>
            <a:r>
              <a:rPr lang="en-US" sz="2400" dirty="0"/>
              <a:t>,</a:t>
            </a:r>
            <a:r>
              <a:rPr lang="en-US" sz="2400" spc="-9" dirty="0"/>
              <a:t> </a:t>
            </a:r>
            <a:r>
              <a:rPr lang="en-US" sz="2400" dirty="0" err="1"/>
              <a:t>Санкт</a:t>
            </a:r>
            <a:r>
              <a:rPr lang="en-US" sz="2400" spc="-15" dirty="0" err="1"/>
              <a:t>-</a:t>
            </a:r>
            <a:r>
              <a:rPr lang="en-US" sz="2400" dirty="0" err="1"/>
              <a:t>Петербург</a:t>
            </a:r>
            <a:r>
              <a:rPr lang="en-US" sz="2400" dirty="0"/>
              <a:t>, </a:t>
            </a:r>
            <a:r>
              <a:rPr lang="ru-RU" sz="2400" dirty="0"/>
              <a:t>Земский пер.,</a:t>
            </a:r>
            <a:r>
              <a:rPr lang="en-US" sz="2400" spc="-19" dirty="0"/>
              <a:t> </a:t>
            </a:r>
            <a:r>
              <a:rPr lang="en-US" sz="2400" dirty="0"/>
              <a:t>д. </a:t>
            </a:r>
            <a:r>
              <a:rPr lang="ru-RU" sz="2400" dirty="0"/>
              <a:t>7</a:t>
            </a:r>
          </a:p>
          <a:p>
            <a:r>
              <a:rPr lang="ru-RU" sz="2400" dirty="0"/>
              <a:t>Временно исполняющий обязанности </a:t>
            </a:r>
          </a:p>
          <a:p>
            <a:r>
              <a:rPr lang="en-US" sz="2400" dirty="0" err="1"/>
              <a:t>Глав</a:t>
            </a:r>
            <a:r>
              <a:rPr lang="ru-RU" sz="2400" dirty="0"/>
              <a:t>ы</a:t>
            </a:r>
            <a:r>
              <a:rPr lang="en-US" sz="2400" spc="-19" dirty="0"/>
              <a:t> </a:t>
            </a:r>
            <a:r>
              <a:rPr lang="ru-RU" sz="2400" spc="-19" dirty="0"/>
              <a:t>м</a:t>
            </a:r>
            <a:r>
              <a:rPr lang="en-US" sz="2400" dirty="0" err="1"/>
              <a:t>естной</a:t>
            </a:r>
            <a:r>
              <a:rPr lang="en-US" sz="2400" spc="-19" dirty="0"/>
              <a:t> </a:t>
            </a:r>
            <a:r>
              <a:rPr lang="en-US" sz="2400" dirty="0" err="1"/>
              <a:t>администраци</a:t>
            </a:r>
            <a:r>
              <a:rPr lang="ru-RU" sz="2400" spc="215" dirty="0"/>
              <a:t>и:</a:t>
            </a:r>
          </a:p>
          <a:p>
            <a:r>
              <a:rPr lang="ru-RU" sz="2400" b="1" spc="215" dirty="0" err="1"/>
              <a:t>Царенкова</a:t>
            </a:r>
            <a:r>
              <a:rPr lang="ru-RU" sz="2400" b="1" spc="215" dirty="0"/>
              <a:t> Елена Николаевна</a:t>
            </a:r>
          </a:p>
          <a:p>
            <a:endParaRPr lang="en-US" sz="2400" b="1" dirty="0"/>
          </a:p>
        </p:txBody>
      </p:sp>
      <p:sp>
        <p:nvSpPr>
          <p:cNvPr id="29" name="Rectangle 217">
            <a:extLst>
              <a:ext uri="{FF2B5EF4-FFF2-40B4-BE49-F238E27FC236}">
                <a16:creationId xmlns:a16="http://schemas.microsoft.com/office/drawing/2014/main" id="{52440390-7F95-4659-9F4D-B44D2F931902}"/>
              </a:ext>
            </a:extLst>
          </p:cNvPr>
          <p:cNvSpPr/>
          <p:nvPr/>
        </p:nvSpPr>
        <p:spPr>
          <a:xfrm>
            <a:off x="7567428" y="4897248"/>
            <a:ext cx="389516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000" b="1" dirty="0"/>
              <a:t>С</a:t>
            </a:r>
            <a:r>
              <a:rPr lang="en-US" sz="2000" b="1" dirty="0" err="1"/>
              <a:t>айт</a:t>
            </a:r>
            <a:r>
              <a:rPr lang="en-US" sz="2000" b="1" spc="-9" dirty="0"/>
              <a:t> </a:t>
            </a:r>
            <a:r>
              <a:rPr lang="en-US" sz="2000" b="1" dirty="0"/>
              <a:t>МО</a:t>
            </a:r>
            <a:r>
              <a:rPr lang="en-US" sz="2000" b="1" spc="-19" dirty="0"/>
              <a:t> </a:t>
            </a:r>
            <a:r>
              <a:rPr lang="ru-RU" sz="2000" b="1" dirty="0"/>
              <a:t>Коломяги </a:t>
            </a:r>
            <a:r>
              <a:rPr lang="en-US" sz="2000" b="1" dirty="0"/>
              <a:t>mokolomyagi.ru</a:t>
            </a:r>
            <a:endParaRPr lang="ru-RU" sz="2000" b="1" dirty="0"/>
          </a:p>
          <a:p>
            <a:r>
              <a:rPr lang="en-US" sz="2000" b="1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1" name="Rectangle 218">
            <a:extLst>
              <a:ext uri="{FF2B5EF4-FFF2-40B4-BE49-F238E27FC236}">
                <a16:creationId xmlns:a16="http://schemas.microsoft.com/office/drawing/2014/main" id="{265E41E7-2D2E-4EFE-8A80-33990DB9477E}"/>
              </a:ext>
            </a:extLst>
          </p:cNvPr>
          <p:cNvSpPr/>
          <p:nvPr/>
        </p:nvSpPr>
        <p:spPr>
          <a:xfrm>
            <a:off x="7989193" y="5265147"/>
            <a:ext cx="536770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b="1" dirty="0"/>
              <a:t>E-mail</a:t>
            </a:r>
            <a:r>
              <a:rPr lang="ru-RU" sz="2000" b="1" dirty="0"/>
              <a:t>: </a:t>
            </a:r>
            <a:r>
              <a:rPr lang="en-US" sz="2000" b="1" dirty="0"/>
              <a:t>MAMO70@yandex.ru</a:t>
            </a:r>
          </a:p>
        </p:txBody>
      </p:sp>
      <p:sp>
        <p:nvSpPr>
          <p:cNvPr id="32" name="Rectangle 219">
            <a:extLst>
              <a:ext uri="{FF2B5EF4-FFF2-40B4-BE49-F238E27FC236}">
                <a16:creationId xmlns:a16="http://schemas.microsoft.com/office/drawing/2014/main" id="{5E0F05A0-2647-49F3-A226-E930A07D6E2F}"/>
              </a:ext>
            </a:extLst>
          </p:cNvPr>
          <p:cNvSpPr/>
          <p:nvPr/>
        </p:nvSpPr>
        <p:spPr>
          <a:xfrm>
            <a:off x="8547993" y="5631447"/>
            <a:ext cx="271619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b="1" dirty="0" err="1"/>
              <a:t>Теле</a:t>
            </a:r>
            <a:r>
              <a:rPr lang="en-US" sz="2000" b="1" spc="-23" dirty="0" err="1"/>
              <a:t>ф</a:t>
            </a:r>
            <a:r>
              <a:rPr lang="en-US" sz="2000" b="1" dirty="0" err="1"/>
              <a:t>он</a:t>
            </a:r>
            <a:r>
              <a:rPr lang="ru-RU" sz="2000" b="1" dirty="0"/>
              <a:t> </a:t>
            </a:r>
            <a:r>
              <a:rPr lang="en-US" sz="2000" b="1" spc="-15" dirty="0"/>
              <a:t>454-6</a:t>
            </a:r>
            <a:r>
              <a:rPr lang="en-US" sz="2000" b="1" dirty="0"/>
              <a:t>8</a:t>
            </a:r>
            <a:r>
              <a:rPr lang="en-US" sz="2000" b="1" spc="-15" dirty="0"/>
              <a:t>-</a:t>
            </a:r>
            <a:r>
              <a:rPr lang="en-US" sz="2000" b="1" dirty="0"/>
              <a:t>70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C1AE8-8980-4A64-A6E4-0801FAFA7F4C}"/>
              </a:ext>
            </a:extLst>
          </p:cNvPr>
          <p:cNvSpPr/>
          <p:nvPr/>
        </p:nvSpPr>
        <p:spPr>
          <a:xfrm>
            <a:off x="0" y="-9015"/>
            <a:ext cx="12192000" cy="662003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>
            <a:extLst>
              <a:ext uri="{FF2B5EF4-FFF2-40B4-BE49-F238E27FC236}">
                <a16:creationId xmlns:a16="http://schemas.microsoft.com/office/drawing/2014/main" id="{53BEA5AA-6403-4D90-98CD-F4273A029F22}"/>
              </a:ext>
            </a:extLst>
          </p:cNvPr>
          <p:cNvSpPr/>
          <p:nvPr/>
        </p:nvSpPr>
        <p:spPr>
          <a:xfrm>
            <a:off x="5572928" y="22929"/>
            <a:ext cx="1046139" cy="73249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0D1C8D18-4A5A-434D-831C-41CCD0AA9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1" y="69628"/>
            <a:ext cx="3657600" cy="457199"/>
          </a:xfrm>
        </p:spPr>
        <p:txBody>
          <a:bodyPr>
            <a:noAutofit/>
          </a:bodyPr>
          <a:lstStyle/>
          <a:p>
            <a:pPr algn="l"/>
            <a:r>
              <a:rPr lang="ru-RU" sz="1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Внутригородское  муниципальное образование города федерального значения Санкт – Петербурга муниципальный округ Коломяги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id="{524F8E58-B143-4645-989F-CB1969542226}"/>
              </a:ext>
            </a:extLst>
          </p:cNvPr>
          <p:cNvSpPr txBox="1">
            <a:spLocks/>
          </p:cNvSpPr>
          <p:nvPr/>
        </p:nvSpPr>
        <p:spPr bwMode="auto">
          <a:xfrm>
            <a:off x="5440508" y="183816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21</a:t>
            </a:r>
          </a:p>
          <a:p>
            <a:pPr marL="0" indent="0">
              <a:buNone/>
            </a:pPr>
            <a:endParaRPr lang="ru-RU" kern="0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5CEE65A-8C15-4413-9F80-D32D4E09CB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78" y="-51910"/>
            <a:ext cx="1476213" cy="8303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369F42-F74C-466E-BC87-61DF58F228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94" y="1561178"/>
            <a:ext cx="3402152" cy="3396204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83B43773-D994-4F0A-88F5-CC52A8CE9EEA}"/>
              </a:ext>
            </a:extLst>
          </p:cNvPr>
          <p:cNvSpPr txBox="1">
            <a:spLocks/>
          </p:cNvSpPr>
          <p:nvPr/>
        </p:nvSpPr>
        <p:spPr bwMode="auto">
          <a:xfrm>
            <a:off x="6703531" y="64995"/>
            <a:ext cx="490913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Проект бюджета для граждан на 2023 год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и плановый период 2024 и 2025 годов</a:t>
            </a:r>
          </a:p>
        </p:txBody>
      </p:sp>
    </p:spTree>
    <p:extLst>
      <p:ext uri="{BB962C8B-B14F-4D97-AF65-F5344CB8AC3E}">
        <p14:creationId xmlns:p14="http://schemas.microsoft.com/office/powerpoint/2010/main" val="2140648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814F7C6-BAEE-463C-B993-C074154D02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CBEDC88-D882-46A7-9FD0-C5BA8987E541}"/>
              </a:ext>
            </a:extLst>
          </p:cNvPr>
          <p:cNvSpPr/>
          <p:nvPr/>
        </p:nvSpPr>
        <p:spPr>
          <a:xfrm>
            <a:off x="0" y="6550249"/>
            <a:ext cx="12192000" cy="313668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DC02BBA-29ED-4F7E-8195-59FCAC6CEFF1}"/>
              </a:ext>
            </a:extLst>
          </p:cNvPr>
          <p:cNvSpPr/>
          <p:nvPr/>
        </p:nvSpPr>
        <p:spPr>
          <a:xfrm>
            <a:off x="4503427" y="43221"/>
            <a:ext cx="3213717" cy="11547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FE5556FB-C124-45CC-A7FE-52D8A7680DC2}"/>
              </a:ext>
            </a:extLst>
          </p:cNvPr>
          <p:cNvSpPr txBox="1">
            <a:spLocks/>
          </p:cNvSpPr>
          <p:nvPr/>
        </p:nvSpPr>
        <p:spPr bwMode="auto">
          <a:xfrm>
            <a:off x="5024308" y="734633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Введение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10C69E2-DC63-420C-AEE8-D7B1CB5A1C0D}"/>
              </a:ext>
            </a:extLst>
          </p:cNvPr>
          <p:cNvSpPr/>
          <p:nvPr/>
        </p:nvSpPr>
        <p:spPr>
          <a:xfrm>
            <a:off x="11437831" y="6104468"/>
            <a:ext cx="638035" cy="638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Дом со сплошной заливкой">
            <a:hlinkClick r:id="rId2" action="ppaction://hlinksldjump"/>
            <a:extLst>
              <a:ext uri="{FF2B5EF4-FFF2-40B4-BE49-F238E27FC236}">
                <a16:creationId xmlns:a16="http://schemas.microsoft.com/office/drawing/2014/main" id="{38AE693F-AA5E-4581-A92A-94AA40007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2597" y="6112396"/>
            <a:ext cx="588501" cy="58850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9C7CEA2-0A3D-4494-B5CA-ABD7DA3E50D1}"/>
              </a:ext>
            </a:extLst>
          </p:cNvPr>
          <p:cNvSpPr txBox="1"/>
          <p:nvPr/>
        </p:nvSpPr>
        <p:spPr>
          <a:xfrm>
            <a:off x="4102974" y="2216962"/>
            <a:ext cx="7441909" cy="3672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Представляем Вашему вниманию «Бюджет для граждан», который познакомит Вас с бюджетной политикой муниципального образования муниципальный округ Коломяги на 2023 год и плановый период 2024 и 2025 годов.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         «Бюджет для граждан» разработан с целью реализации принципа прозрачности, для информирования граждан (заинтересованных пользователей) в доступной форме о бюджете, о планировании и исполнении расходов бюджета. Вы ознакомитесь с задачами и приоритетными направлениям бюджетной политики муниципального образования муниципальный округ Коломяги, основными условиями формирования и исполнения бюджета, источниками дохода бюджета, а так же планируемыми и достигнутыми результатами использования бюджетных ассигнований.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9C2E6E6-84A5-4727-8F96-A684D2287E61}"/>
              </a:ext>
            </a:extLst>
          </p:cNvPr>
          <p:cNvSpPr/>
          <p:nvPr/>
        </p:nvSpPr>
        <p:spPr>
          <a:xfrm>
            <a:off x="4681775" y="1459636"/>
            <a:ext cx="6428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+mj-lt"/>
                <a:ea typeface="Times New Roman" panose="02020603050405020304" pitchFamily="18" charset="0"/>
              </a:rPr>
              <a:t>Уважаемые жители МО Коломяги!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B5492C8-B856-4040-8CE9-8202974A7F5C}"/>
              </a:ext>
            </a:extLst>
          </p:cNvPr>
          <p:cNvSpPr/>
          <p:nvPr/>
        </p:nvSpPr>
        <p:spPr>
          <a:xfrm>
            <a:off x="0" y="-9015"/>
            <a:ext cx="12192000" cy="662003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>
            <a:extLst>
              <a:ext uri="{FF2B5EF4-FFF2-40B4-BE49-F238E27FC236}">
                <a16:creationId xmlns:a16="http://schemas.microsoft.com/office/drawing/2014/main" id="{FD02A267-944B-4F02-9B9D-461234478B79}"/>
              </a:ext>
            </a:extLst>
          </p:cNvPr>
          <p:cNvSpPr/>
          <p:nvPr/>
        </p:nvSpPr>
        <p:spPr>
          <a:xfrm>
            <a:off x="5572928" y="22929"/>
            <a:ext cx="1046139" cy="73249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8FC09901-BEAA-4081-82D7-EDC9640D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1" y="69628"/>
            <a:ext cx="3657600" cy="457199"/>
          </a:xfrm>
        </p:spPr>
        <p:txBody>
          <a:bodyPr>
            <a:noAutofit/>
          </a:bodyPr>
          <a:lstStyle/>
          <a:p>
            <a:pPr algn="l"/>
            <a:r>
              <a:rPr lang="ru-RU" sz="1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Внутригородское  муниципальное образование города федерального значения Санкт – Петербурга муниципальный округ Коломяги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7E192707-5030-42E1-82E8-762EAE066835}"/>
              </a:ext>
            </a:extLst>
          </p:cNvPr>
          <p:cNvSpPr txBox="1">
            <a:spLocks/>
          </p:cNvSpPr>
          <p:nvPr/>
        </p:nvSpPr>
        <p:spPr bwMode="auto">
          <a:xfrm>
            <a:off x="5547776" y="119325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</a:p>
          <a:p>
            <a:pPr marL="0" indent="0">
              <a:buNone/>
            </a:pPr>
            <a:endParaRPr lang="ru-RU" kern="0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6C5A457-3CD4-4768-A905-C096FFD2BE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78" y="-51910"/>
            <a:ext cx="1476213" cy="830370"/>
          </a:xfrm>
          <a:prstGeom prst="rect">
            <a:avLst/>
          </a:prstGeom>
        </p:spPr>
      </p:pic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954D800E-7655-4061-BD24-F0A022190920}"/>
              </a:ext>
            </a:extLst>
          </p:cNvPr>
          <p:cNvSpPr txBox="1">
            <a:spLocks/>
          </p:cNvSpPr>
          <p:nvPr/>
        </p:nvSpPr>
        <p:spPr bwMode="auto">
          <a:xfrm>
            <a:off x="6703531" y="64995"/>
            <a:ext cx="490913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Проект бюджета для граждан на 2023 год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и плановый период 2024 и 2025 годов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D03FDD-5D84-4405-AC62-82A140E72A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9" y="1384118"/>
            <a:ext cx="3595795" cy="45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8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E06DC7A-ECB8-46DC-8D88-D0D1486A66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1F20F8-3CD7-4CEF-9090-21D5D9813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552" y="2341610"/>
            <a:ext cx="6252150" cy="356301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D3C1CAC-CCF7-4F5E-B6E2-37A5A77F5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78" y="-51910"/>
            <a:ext cx="1476213" cy="830370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59F4E71-C2A1-40ED-8F2D-D0A98E640E2E}"/>
              </a:ext>
            </a:extLst>
          </p:cNvPr>
          <p:cNvSpPr/>
          <p:nvPr/>
        </p:nvSpPr>
        <p:spPr>
          <a:xfrm>
            <a:off x="-88777" y="6550249"/>
            <a:ext cx="12375471" cy="313668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DC02BBA-29ED-4F7E-8195-59FCAC6CEFF1}"/>
              </a:ext>
            </a:extLst>
          </p:cNvPr>
          <p:cNvSpPr/>
          <p:nvPr/>
        </p:nvSpPr>
        <p:spPr>
          <a:xfrm>
            <a:off x="4489138" y="75630"/>
            <a:ext cx="3213717" cy="11547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FE5556FB-C124-45CC-A7FE-52D8A7680DC2}"/>
              </a:ext>
            </a:extLst>
          </p:cNvPr>
          <p:cNvSpPr txBox="1">
            <a:spLocks/>
          </p:cNvSpPr>
          <p:nvPr/>
        </p:nvSpPr>
        <p:spPr bwMode="auto">
          <a:xfrm>
            <a:off x="5005259" y="726998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Глоссарий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10C69E2-DC63-420C-AEE8-D7B1CB5A1C0D}"/>
              </a:ext>
            </a:extLst>
          </p:cNvPr>
          <p:cNvSpPr/>
          <p:nvPr/>
        </p:nvSpPr>
        <p:spPr>
          <a:xfrm>
            <a:off x="11437831" y="6104468"/>
            <a:ext cx="638035" cy="638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Дом со сплошной заливкой">
            <a:hlinkClick r:id="rId4" action="ppaction://hlinksldjump"/>
            <a:extLst>
              <a:ext uri="{FF2B5EF4-FFF2-40B4-BE49-F238E27FC236}">
                <a16:creationId xmlns:a16="http://schemas.microsoft.com/office/drawing/2014/main" id="{38AE693F-AA5E-4581-A92A-94AA40007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62597" y="6112396"/>
            <a:ext cx="588501" cy="5885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92E110-15E5-440E-BD02-7298167F9A31}"/>
              </a:ext>
            </a:extLst>
          </p:cNvPr>
          <p:cNvSpPr txBox="1"/>
          <p:nvPr/>
        </p:nvSpPr>
        <p:spPr>
          <a:xfrm>
            <a:off x="279829" y="1906121"/>
            <a:ext cx="58161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cs typeface="Times New Roman" panose="02020603050405020304" pitchFamily="18" charset="0"/>
              </a:rPr>
              <a:t>Бюджет</a:t>
            </a:r>
            <a:r>
              <a:rPr lang="ru-RU" sz="2800" dirty="0">
                <a:cs typeface="Times New Roman" panose="02020603050405020304" pitchFamily="18" charset="0"/>
              </a:rPr>
              <a:t> – это план доходов и расходов денежных средств, предназначенных для финансового обеспечения задач и функций на определённый период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EB4AABB-8EC1-4226-84B0-67ACED4F9AB2}"/>
              </a:ext>
            </a:extLst>
          </p:cNvPr>
          <p:cNvSpPr/>
          <p:nvPr/>
        </p:nvSpPr>
        <p:spPr>
          <a:xfrm>
            <a:off x="-88777" y="-9015"/>
            <a:ext cx="12375471" cy="662003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DD0268FB-F787-4215-8CF3-13767A0917AC}"/>
              </a:ext>
            </a:extLst>
          </p:cNvPr>
          <p:cNvSpPr/>
          <p:nvPr/>
        </p:nvSpPr>
        <p:spPr>
          <a:xfrm>
            <a:off x="5572928" y="22929"/>
            <a:ext cx="1046139" cy="73249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30044730-6751-4D8F-AB37-70947E6B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1" y="69628"/>
            <a:ext cx="3657600" cy="457199"/>
          </a:xfrm>
        </p:spPr>
        <p:txBody>
          <a:bodyPr>
            <a:noAutofit/>
          </a:bodyPr>
          <a:lstStyle/>
          <a:p>
            <a:pPr algn="l"/>
            <a:r>
              <a:rPr lang="ru-RU" sz="1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Внутригородское  муниципальное образование города федерального значения Санкт – Петербурга муниципальный округ Коломяги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5DB9E032-146C-447E-9CEE-5BBE0B73307F}"/>
              </a:ext>
            </a:extLst>
          </p:cNvPr>
          <p:cNvSpPr txBox="1">
            <a:spLocks/>
          </p:cNvSpPr>
          <p:nvPr/>
        </p:nvSpPr>
        <p:spPr bwMode="auto">
          <a:xfrm>
            <a:off x="5547776" y="119325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</a:p>
          <a:p>
            <a:pPr marL="0" indent="0">
              <a:buNone/>
            </a:pPr>
            <a:endParaRPr lang="ru-RU" kern="0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527E0C5-0F41-4D8D-93C0-E73A0AE69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78" y="-51910"/>
            <a:ext cx="1476213" cy="830370"/>
          </a:xfrm>
          <a:prstGeom prst="rect">
            <a:avLst/>
          </a:prstGeom>
        </p:spPr>
      </p:pic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22EFF03E-A67C-4F70-AEF9-4CF19CCEDE8F}"/>
              </a:ext>
            </a:extLst>
          </p:cNvPr>
          <p:cNvSpPr txBox="1">
            <a:spLocks/>
          </p:cNvSpPr>
          <p:nvPr/>
        </p:nvSpPr>
        <p:spPr bwMode="auto">
          <a:xfrm>
            <a:off x="6703531" y="64995"/>
            <a:ext cx="490913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Проект бюджета для граждан на 2023 год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и плановый период 2024 и 2025 годов</a:t>
            </a:r>
          </a:p>
        </p:txBody>
      </p:sp>
    </p:spTree>
    <p:extLst>
      <p:ext uri="{BB962C8B-B14F-4D97-AF65-F5344CB8AC3E}">
        <p14:creationId xmlns:p14="http://schemas.microsoft.com/office/powerpoint/2010/main" val="1069316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A371FBB-BE3D-4C50-B04E-D7A64A992C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071CB00-D0E6-41AD-9CD9-7049DC9750F9}"/>
              </a:ext>
            </a:extLst>
          </p:cNvPr>
          <p:cNvSpPr/>
          <p:nvPr/>
        </p:nvSpPr>
        <p:spPr>
          <a:xfrm>
            <a:off x="0" y="6550249"/>
            <a:ext cx="12192000" cy="313668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DC02BBA-29ED-4F7E-8195-59FCAC6CEFF1}"/>
              </a:ext>
            </a:extLst>
          </p:cNvPr>
          <p:cNvSpPr/>
          <p:nvPr/>
        </p:nvSpPr>
        <p:spPr>
          <a:xfrm>
            <a:off x="4489138" y="101570"/>
            <a:ext cx="3213717" cy="11547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FE5556FB-C124-45CC-A7FE-52D8A7680DC2}"/>
              </a:ext>
            </a:extLst>
          </p:cNvPr>
          <p:cNvSpPr txBox="1">
            <a:spLocks/>
          </p:cNvSpPr>
          <p:nvPr/>
        </p:nvSpPr>
        <p:spPr bwMode="auto">
          <a:xfrm>
            <a:off x="5014784" y="731943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Глоссарий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10C69E2-DC63-420C-AEE8-D7B1CB5A1C0D}"/>
              </a:ext>
            </a:extLst>
          </p:cNvPr>
          <p:cNvSpPr/>
          <p:nvPr/>
        </p:nvSpPr>
        <p:spPr>
          <a:xfrm>
            <a:off x="11437831" y="6104468"/>
            <a:ext cx="638035" cy="638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Дом со сплошной заливкой">
            <a:hlinkClick r:id="rId2" action="ppaction://hlinksldjump"/>
            <a:extLst>
              <a:ext uri="{FF2B5EF4-FFF2-40B4-BE49-F238E27FC236}">
                <a16:creationId xmlns:a16="http://schemas.microsoft.com/office/drawing/2014/main" id="{38AE693F-AA5E-4581-A92A-94AA40007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2597" y="6112396"/>
            <a:ext cx="588501" cy="588501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60FD5B2-0DF9-4795-A43C-3CC3D6D28631}"/>
              </a:ext>
            </a:extLst>
          </p:cNvPr>
          <p:cNvSpPr/>
          <p:nvPr/>
        </p:nvSpPr>
        <p:spPr>
          <a:xfrm>
            <a:off x="0" y="-9015"/>
            <a:ext cx="12192000" cy="662003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ACB04288-16D4-4B9D-9AE9-1D6DD02FC126}"/>
              </a:ext>
            </a:extLst>
          </p:cNvPr>
          <p:cNvSpPr/>
          <p:nvPr/>
        </p:nvSpPr>
        <p:spPr>
          <a:xfrm>
            <a:off x="5572928" y="22929"/>
            <a:ext cx="1046139" cy="73249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5576470D-8FE9-4F12-A2C8-0789F69F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1" y="69628"/>
            <a:ext cx="3657600" cy="457199"/>
          </a:xfrm>
        </p:spPr>
        <p:txBody>
          <a:bodyPr>
            <a:noAutofit/>
          </a:bodyPr>
          <a:lstStyle/>
          <a:p>
            <a:pPr algn="l"/>
            <a:r>
              <a:rPr lang="ru-RU" sz="1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Внутригородское  муниципальное образование города федерального значения Санкт – Петербурга муниципальный округ Коломяги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6976D332-1FE9-46F8-8B42-DF825288A1BA}"/>
              </a:ext>
            </a:extLst>
          </p:cNvPr>
          <p:cNvSpPr txBox="1">
            <a:spLocks/>
          </p:cNvSpPr>
          <p:nvPr/>
        </p:nvSpPr>
        <p:spPr bwMode="auto">
          <a:xfrm>
            <a:off x="5528348" y="81378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</a:p>
          <a:p>
            <a:pPr marL="0" indent="0">
              <a:buNone/>
            </a:pPr>
            <a:endParaRPr lang="ru-RU" kern="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8A501FC-F624-41EA-A0AA-7910FA0A56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78" y="-51910"/>
            <a:ext cx="1476213" cy="830370"/>
          </a:xfrm>
          <a:prstGeom prst="rect">
            <a:avLst/>
          </a:prstGeom>
        </p:spPr>
      </p:pic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C142352A-C2DD-415A-ABFA-D94DFC1F6184}"/>
              </a:ext>
            </a:extLst>
          </p:cNvPr>
          <p:cNvSpPr txBox="1">
            <a:spLocks/>
          </p:cNvSpPr>
          <p:nvPr/>
        </p:nvSpPr>
        <p:spPr bwMode="auto">
          <a:xfrm>
            <a:off x="6703531" y="64995"/>
            <a:ext cx="490913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Проект бюджета для граждан на 2023 год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и плановый период 2024 и 2025 годов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1932E4-B982-4627-ADE3-9E93979AEC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30" y="1400466"/>
            <a:ext cx="8808331" cy="489351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F9C6A2D-D653-43DE-82D1-5AEBE37E6000}"/>
              </a:ext>
            </a:extLst>
          </p:cNvPr>
          <p:cNvSpPr/>
          <p:nvPr/>
        </p:nvSpPr>
        <p:spPr>
          <a:xfrm>
            <a:off x="3275045" y="4693913"/>
            <a:ext cx="7249882" cy="1609086"/>
          </a:xfrm>
          <a:prstGeom prst="rect">
            <a:avLst/>
          </a:prstGeom>
          <a:noFill/>
          <a:ln w="76200">
            <a:solidFill>
              <a:srgbClr val="00658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72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B6486B5-3D69-4DC1-AF00-22FBA61A93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2301BF7-04A1-45F1-BF0B-FA002110A5F2}"/>
              </a:ext>
            </a:extLst>
          </p:cNvPr>
          <p:cNvSpPr/>
          <p:nvPr/>
        </p:nvSpPr>
        <p:spPr>
          <a:xfrm>
            <a:off x="0" y="6550249"/>
            <a:ext cx="12192000" cy="313668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DC02BBA-29ED-4F7E-8195-59FCAC6CEFF1}"/>
              </a:ext>
            </a:extLst>
          </p:cNvPr>
          <p:cNvSpPr/>
          <p:nvPr/>
        </p:nvSpPr>
        <p:spPr>
          <a:xfrm>
            <a:off x="4489138" y="71528"/>
            <a:ext cx="3213717" cy="11547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FE5556FB-C124-45CC-A7FE-52D8A7680DC2}"/>
              </a:ext>
            </a:extLst>
          </p:cNvPr>
          <p:cNvSpPr txBox="1">
            <a:spLocks/>
          </p:cNvSpPr>
          <p:nvPr/>
        </p:nvSpPr>
        <p:spPr bwMode="auto">
          <a:xfrm>
            <a:off x="5013676" y="723837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Глоссарий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10C69E2-DC63-420C-AEE8-D7B1CB5A1C0D}"/>
              </a:ext>
            </a:extLst>
          </p:cNvPr>
          <p:cNvSpPr/>
          <p:nvPr/>
        </p:nvSpPr>
        <p:spPr>
          <a:xfrm>
            <a:off x="11437831" y="6104468"/>
            <a:ext cx="638035" cy="638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Дом со сплошной заливкой">
            <a:hlinkClick r:id="rId2" action="ppaction://hlinksldjump"/>
            <a:extLst>
              <a:ext uri="{FF2B5EF4-FFF2-40B4-BE49-F238E27FC236}">
                <a16:creationId xmlns:a16="http://schemas.microsoft.com/office/drawing/2014/main" id="{38AE693F-AA5E-4581-A92A-94AA40007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2597" y="6112396"/>
            <a:ext cx="588501" cy="5885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C552A5-DF45-49E0-94F6-6C38745F4908}"/>
              </a:ext>
            </a:extLst>
          </p:cNvPr>
          <p:cNvSpPr txBox="1"/>
          <p:nvPr/>
        </p:nvSpPr>
        <p:spPr>
          <a:xfrm>
            <a:off x="1307512" y="1402790"/>
            <a:ext cx="9045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cs typeface="Times New Roman" panose="02020603050405020304" pitchFamily="18" charset="0"/>
              </a:rPr>
              <a:t>Доходы бюджета </a:t>
            </a:r>
            <a:r>
              <a:rPr lang="ru-RU" sz="2000" dirty="0">
                <a:cs typeface="Times New Roman" panose="02020603050405020304" pitchFamily="18" charset="0"/>
              </a:rPr>
              <a:t>- поступающие в бюджет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A06F7B-E5A8-4F73-A51E-130353683817}"/>
              </a:ext>
            </a:extLst>
          </p:cNvPr>
          <p:cNvSpPr txBox="1"/>
          <p:nvPr/>
        </p:nvSpPr>
        <p:spPr>
          <a:xfrm>
            <a:off x="1913099" y="2355031"/>
            <a:ext cx="82596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cs typeface="Times New Roman" panose="02020603050405020304" pitchFamily="18" charset="0"/>
              </a:rPr>
              <a:t>Расходы бюджета </a:t>
            </a:r>
            <a:r>
              <a:rPr lang="ru-RU" sz="2000" dirty="0">
                <a:cs typeface="Times New Roman" panose="02020603050405020304" pitchFamily="18" charset="0"/>
              </a:rPr>
              <a:t>-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D620B7-7FBB-4EF1-8978-9304CA16BD7F}"/>
              </a:ext>
            </a:extLst>
          </p:cNvPr>
          <p:cNvSpPr txBox="1"/>
          <p:nvPr/>
        </p:nvSpPr>
        <p:spPr>
          <a:xfrm>
            <a:off x="2669858" y="3622609"/>
            <a:ext cx="9045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cs typeface="Times New Roman" panose="02020603050405020304" pitchFamily="18" charset="0"/>
              </a:rPr>
              <a:t>Профицит бюджета </a:t>
            </a:r>
            <a:r>
              <a:rPr lang="ru-RU" sz="2000" dirty="0">
                <a:cs typeface="Times New Roman" panose="02020603050405020304" pitchFamily="18" charset="0"/>
              </a:rPr>
              <a:t>- превышение доходов бюджета над его расходами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CBFF38-D512-4C69-88E7-E6F8D1883E53}"/>
              </a:ext>
            </a:extLst>
          </p:cNvPr>
          <p:cNvSpPr txBox="1"/>
          <p:nvPr/>
        </p:nvSpPr>
        <p:spPr>
          <a:xfrm>
            <a:off x="3354968" y="4474338"/>
            <a:ext cx="86957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cs typeface="Times New Roman" panose="02020603050405020304" pitchFamily="18" charset="0"/>
              </a:rPr>
              <a:t>Дефицит бюджета </a:t>
            </a:r>
            <a:r>
              <a:rPr lang="ru-RU" sz="2000" dirty="0">
                <a:cs typeface="Times New Roman" panose="02020603050405020304" pitchFamily="18" charset="0"/>
              </a:rPr>
              <a:t>- превышение расходов бюджета над его доходами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C855F1-A44E-450A-8F22-BF932FA43477}"/>
              </a:ext>
            </a:extLst>
          </p:cNvPr>
          <p:cNvSpPr txBox="1"/>
          <p:nvPr/>
        </p:nvSpPr>
        <p:spPr>
          <a:xfrm>
            <a:off x="4027520" y="5204517"/>
            <a:ext cx="79236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М</a:t>
            </a:r>
            <a:r>
              <a:rPr lang="en-US" sz="2000" b="1" dirty="0" err="1"/>
              <a:t>ежбюджетные</a:t>
            </a:r>
            <a:r>
              <a:rPr lang="en-US" sz="2000" b="1" spc="-25" dirty="0"/>
              <a:t> </a:t>
            </a:r>
            <a:r>
              <a:rPr lang="en-US" sz="2000" b="1" dirty="0" err="1"/>
              <a:t>трансферты</a:t>
            </a:r>
            <a:r>
              <a:rPr lang="en-US" sz="2000" b="1" dirty="0"/>
              <a:t> </a:t>
            </a:r>
            <a:r>
              <a:rPr lang="en-US" sz="2000" spc="539" dirty="0"/>
              <a:t>-</a:t>
            </a:r>
            <a:r>
              <a:rPr lang="en-US" sz="2000" dirty="0" err="1"/>
              <a:t>ср</a:t>
            </a:r>
            <a:r>
              <a:rPr lang="en-US" sz="2000" spc="-23" dirty="0" err="1"/>
              <a:t>е</a:t>
            </a:r>
            <a:r>
              <a:rPr lang="en-US" sz="2000" dirty="0" err="1"/>
              <a:t>дст</a:t>
            </a:r>
            <a:r>
              <a:rPr lang="en-US" sz="2000" spc="-28" dirty="0" err="1"/>
              <a:t>в</a:t>
            </a:r>
            <a:r>
              <a:rPr lang="en-US" sz="2000" dirty="0" err="1"/>
              <a:t>а</a:t>
            </a:r>
            <a:r>
              <a:rPr lang="en-US" sz="2000" dirty="0"/>
              <a:t>,</a:t>
            </a:r>
            <a:r>
              <a:rPr lang="ru-RU" sz="2000" dirty="0"/>
              <a:t> </a:t>
            </a:r>
            <a:r>
              <a:rPr lang="en-US" sz="2000" dirty="0" err="1"/>
              <a:t>пр</a:t>
            </a:r>
            <a:r>
              <a:rPr lang="en-US" sz="2000" spc="-23" dirty="0" err="1"/>
              <a:t>е</a:t>
            </a:r>
            <a:r>
              <a:rPr lang="en-US" sz="2000" dirty="0" err="1"/>
              <a:t>доста</a:t>
            </a:r>
            <a:r>
              <a:rPr lang="en-US" sz="2000" spc="-27" dirty="0" err="1"/>
              <a:t>в</a:t>
            </a:r>
            <a:r>
              <a:rPr lang="en-US" sz="2000" dirty="0" err="1"/>
              <a:t>ляемые</a:t>
            </a:r>
            <a:r>
              <a:rPr lang="en-US" sz="2000" spc="-15" dirty="0"/>
              <a:t> </a:t>
            </a:r>
            <a:r>
              <a:rPr lang="en-US" sz="2000" spc="-29" dirty="0" err="1"/>
              <a:t>о</a:t>
            </a:r>
            <a:r>
              <a:rPr lang="en-US" sz="2000" dirty="0" err="1"/>
              <a:t>дним</a:t>
            </a:r>
            <a:r>
              <a:rPr lang="en-US" sz="2000" dirty="0"/>
              <a:t> </a:t>
            </a:r>
            <a:r>
              <a:rPr lang="en-US" sz="2000" dirty="0" err="1"/>
              <a:t>б</a:t>
            </a:r>
            <a:r>
              <a:rPr lang="en-US" sz="2000" spc="-77" dirty="0" err="1"/>
              <a:t>ю</a:t>
            </a:r>
            <a:r>
              <a:rPr lang="en-US" sz="2000" dirty="0" err="1"/>
              <a:t>д</a:t>
            </a:r>
            <a:r>
              <a:rPr lang="en-US" sz="2000" spc="-23" dirty="0" err="1"/>
              <a:t>ж</a:t>
            </a:r>
            <a:r>
              <a:rPr lang="en-US" sz="2000" dirty="0" err="1"/>
              <a:t>е</a:t>
            </a:r>
            <a:r>
              <a:rPr lang="en-US" sz="2000" spc="-25" dirty="0" err="1"/>
              <a:t>т</a:t>
            </a:r>
            <a:r>
              <a:rPr lang="en-US" sz="2000" spc="-19" dirty="0" err="1"/>
              <a:t>о</a:t>
            </a:r>
            <a:r>
              <a:rPr lang="en-US" sz="2000" dirty="0" err="1"/>
              <a:t>м</a:t>
            </a:r>
            <a:r>
              <a:rPr lang="en-US" sz="2000" spc="-15" dirty="0"/>
              <a:t> </a:t>
            </a:r>
            <a:r>
              <a:rPr lang="en-US" sz="2000" dirty="0" err="1"/>
              <a:t>б</a:t>
            </a:r>
            <a:r>
              <a:rPr lang="en-US" sz="2000" spc="-77" dirty="0" err="1"/>
              <a:t>ю</a:t>
            </a:r>
            <a:r>
              <a:rPr lang="en-US" sz="2000" dirty="0" err="1"/>
              <a:t>д</a:t>
            </a:r>
            <a:r>
              <a:rPr lang="en-US" sz="2000" spc="-23" dirty="0" err="1"/>
              <a:t>ж</a:t>
            </a:r>
            <a:r>
              <a:rPr lang="en-US" sz="2000" dirty="0" err="1"/>
              <a:t>етной</a:t>
            </a:r>
            <a:r>
              <a:rPr lang="en-US" sz="2000" spc="-39" dirty="0"/>
              <a:t> </a:t>
            </a:r>
            <a:r>
              <a:rPr lang="en-US" sz="2000" dirty="0" err="1"/>
              <a:t>системы</a:t>
            </a:r>
            <a:r>
              <a:rPr lang="en-US" sz="2000" dirty="0"/>
              <a:t> </a:t>
            </a:r>
            <a:r>
              <a:rPr lang="en-US" sz="2000" spc="-36" dirty="0" err="1"/>
              <a:t>Р</a:t>
            </a:r>
            <a:r>
              <a:rPr lang="en-US" sz="2000" dirty="0" err="1"/>
              <a:t>оссийс</a:t>
            </a:r>
            <a:r>
              <a:rPr lang="en-US" sz="2000" spc="-71" dirty="0" err="1"/>
              <a:t>к</a:t>
            </a:r>
            <a:r>
              <a:rPr lang="en-US" sz="2000" dirty="0" err="1"/>
              <a:t>ой</a:t>
            </a:r>
            <a:r>
              <a:rPr lang="en-US" sz="2000" spc="-39" dirty="0"/>
              <a:t> </a:t>
            </a:r>
            <a:r>
              <a:rPr lang="en-US" sz="2000" dirty="0" err="1"/>
              <a:t>Ф</a:t>
            </a:r>
            <a:r>
              <a:rPr lang="en-US" sz="2000" spc="-23" dirty="0" err="1"/>
              <a:t>е</a:t>
            </a:r>
            <a:r>
              <a:rPr lang="en-US" sz="2000" dirty="0" err="1"/>
              <a:t>дерации</a:t>
            </a:r>
            <a:r>
              <a:rPr lang="en-US" sz="2000" spc="-27" dirty="0"/>
              <a:t> </a:t>
            </a:r>
            <a:r>
              <a:rPr lang="en-US" sz="2000" dirty="0" err="1"/>
              <a:t>д</a:t>
            </a:r>
            <a:r>
              <a:rPr lang="en-US" sz="2000" spc="-19" dirty="0" err="1"/>
              <a:t>ру</a:t>
            </a:r>
            <a:r>
              <a:rPr lang="en-US" sz="2000" spc="-35" dirty="0" err="1"/>
              <a:t>г</a:t>
            </a:r>
            <a:r>
              <a:rPr lang="en-US" sz="2000" spc="-19" dirty="0" err="1"/>
              <a:t>о</a:t>
            </a:r>
            <a:r>
              <a:rPr lang="en-US" sz="2000" dirty="0" err="1"/>
              <a:t>м</a:t>
            </a:r>
            <a:r>
              <a:rPr lang="en-US" sz="2000" spc="-19" dirty="0" err="1"/>
              <a:t>у</a:t>
            </a:r>
            <a:r>
              <a:rPr lang="en-US" sz="2000" dirty="0"/>
              <a:t> </a:t>
            </a:r>
            <a:r>
              <a:rPr lang="en-US" sz="2000" dirty="0" err="1"/>
              <a:t>б</a:t>
            </a:r>
            <a:r>
              <a:rPr lang="en-US" sz="2000" spc="-77" dirty="0" err="1"/>
              <a:t>ю</a:t>
            </a:r>
            <a:r>
              <a:rPr lang="en-US" sz="2000" dirty="0" err="1"/>
              <a:t>д</a:t>
            </a:r>
            <a:r>
              <a:rPr lang="en-US" sz="2000" spc="-23" dirty="0" err="1"/>
              <a:t>ж</a:t>
            </a:r>
            <a:r>
              <a:rPr lang="en-US" sz="2000" dirty="0" err="1"/>
              <a:t>е</a:t>
            </a:r>
            <a:r>
              <a:rPr lang="en-US" sz="2000" spc="-25" dirty="0" err="1"/>
              <a:t>т</a:t>
            </a:r>
            <a:r>
              <a:rPr lang="en-US" sz="2000" spc="-19" dirty="0" err="1"/>
              <a:t>у</a:t>
            </a:r>
            <a:r>
              <a:rPr lang="en-US" sz="2000" dirty="0"/>
              <a:t> </a:t>
            </a:r>
            <a:r>
              <a:rPr lang="en-US" sz="2000" dirty="0" err="1"/>
              <a:t>б</a:t>
            </a:r>
            <a:r>
              <a:rPr lang="en-US" sz="2000" spc="-77" dirty="0" err="1"/>
              <a:t>ю</a:t>
            </a:r>
            <a:r>
              <a:rPr lang="en-US" sz="2000" dirty="0" err="1"/>
              <a:t>д</a:t>
            </a:r>
            <a:r>
              <a:rPr lang="en-US" sz="2000" spc="-23" dirty="0" err="1"/>
              <a:t>ж</a:t>
            </a:r>
            <a:r>
              <a:rPr lang="en-US" sz="2000" dirty="0" err="1"/>
              <a:t>етной</a:t>
            </a:r>
            <a:r>
              <a:rPr lang="en-US" sz="2000" dirty="0"/>
              <a:t> </a:t>
            </a:r>
            <a:r>
              <a:rPr lang="en-US" sz="2000" dirty="0" err="1"/>
              <a:t>системы</a:t>
            </a:r>
            <a:r>
              <a:rPr lang="en-US" sz="2000" spc="-11" dirty="0"/>
              <a:t> </a:t>
            </a:r>
            <a:r>
              <a:rPr lang="en-US" sz="2000" spc="-36" dirty="0" err="1"/>
              <a:t>Р</a:t>
            </a:r>
            <a:r>
              <a:rPr lang="en-US" sz="2000" dirty="0" err="1"/>
              <a:t>оссийс</a:t>
            </a:r>
            <a:r>
              <a:rPr lang="en-US" sz="2000" spc="-71" dirty="0" err="1"/>
              <a:t>к</a:t>
            </a:r>
            <a:r>
              <a:rPr lang="en-US" sz="2000" dirty="0" err="1"/>
              <a:t>ой</a:t>
            </a:r>
            <a:r>
              <a:rPr lang="en-US" sz="2000" dirty="0"/>
              <a:t> </a:t>
            </a:r>
            <a:r>
              <a:rPr lang="en-US" sz="2000" dirty="0" err="1"/>
              <a:t>Ф</a:t>
            </a:r>
            <a:r>
              <a:rPr lang="en-US" sz="2000" spc="-23" dirty="0" err="1"/>
              <a:t>е</a:t>
            </a:r>
            <a:r>
              <a:rPr lang="en-US" sz="2000" dirty="0" err="1"/>
              <a:t>дерации</a:t>
            </a:r>
            <a:endParaRPr lang="en-US" sz="2000" dirty="0"/>
          </a:p>
        </p:txBody>
      </p:sp>
      <p:sp>
        <p:nvSpPr>
          <p:cNvPr id="23" name="Знак ''минус'' 22">
            <a:extLst>
              <a:ext uri="{FF2B5EF4-FFF2-40B4-BE49-F238E27FC236}">
                <a16:creationId xmlns:a16="http://schemas.microsoft.com/office/drawing/2014/main" id="{5AA8CCFF-1E9C-444A-93CD-B8532673C9C7}"/>
              </a:ext>
            </a:extLst>
          </p:cNvPr>
          <p:cNvSpPr/>
          <p:nvPr/>
        </p:nvSpPr>
        <p:spPr>
          <a:xfrm>
            <a:off x="633081" y="2358858"/>
            <a:ext cx="1022585" cy="830370"/>
          </a:xfrm>
          <a:prstGeom prst="mathMinus">
            <a:avLst/>
          </a:prstGeom>
          <a:solidFill>
            <a:srgbClr val="00547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: вверх 29">
            <a:extLst>
              <a:ext uri="{FF2B5EF4-FFF2-40B4-BE49-F238E27FC236}">
                <a16:creationId xmlns:a16="http://schemas.microsoft.com/office/drawing/2014/main" id="{AB275EB4-8040-4553-B194-78A419C61F0A}"/>
              </a:ext>
            </a:extLst>
          </p:cNvPr>
          <p:cNvSpPr/>
          <p:nvPr/>
        </p:nvSpPr>
        <p:spPr>
          <a:xfrm rot="10800000">
            <a:off x="1926602" y="3632193"/>
            <a:ext cx="608677" cy="478285"/>
          </a:xfrm>
          <a:prstGeom prst="upArrow">
            <a:avLst/>
          </a:prstGeom>
          <a:solidFill>
            <a:srgbClr val="00547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: вверх 30">
            <a:extLst>
              <a:ext uri="{FF2B5EF4-FFF2-40B4-BE49-F238E27FC236}">
                <a16:creationId xmlns:a16="http://schemas.microsoft.com/office/drawing/2014/main" id="{08445F0E-CFC2-4034-B588-75733E73AF27}"/>
              </a:ext>
            </a:extLst>
          </p:cNvPr>
          <p:cNvSpPr/>
          <p:nvPr/>
        </p:nvSpPr>
        <p:spPr>
          <a:xfrm>
            <a:off x="946188" y="3344441"/>
            <a:ext cx="961448" cy="770389"/>
          </a:xfrm>
          <a:prstGeom prst="upArrow">
            <a:avLst/>
          </a:prstGeom>
          <a:solidFill>
            <a:srgbClr val="00547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нак ''плюс'' 31">
            <a:extLst>
              <a:ext uri="{FF2B5EF4-FFF2-40B4-BE49-F238E27FC236}">
                <a16:creationId xmlns:a16="http://schemas.microsoft.com/office/drawing/2014/main" id="{C3236669-D82B-451C-97C2-7769483B48B9}"/>
              </a:ext>
            </a:extLst>
          </p:cNvPr>
          <p:cNvSpPr/>
          <p:nvPr/>
        </p:nvSpPr>
        <p:spPr>
          <a:xfrm>
            <a:off x="277030" y="1332995"/>
            <a:ext cx="914698" cy="889269"/>
          </a:xfrm>
          <a:prstGeom prst="mathPlus">
            <a:avLst/>
          </a:prstGeom>
          <a:solidFill>
            <a:srgbClr val="00547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нак ''плюс'' 32">
            <a:extLst>
              <a:ext uri="{FF2B5EF4-FFF2-40B4-BE49-F238E27FC236}">
                <a16:creationId xmlns:a16="http://schemas.microsoft.com/office/drawing/2014/main" id="{F09D00E1-C9E5-4416-9738-C6946EDED20E}"/>
              </a:ext>
            </a:extLst>
          </p:cNvPr>
          <p:cNvSpPr/>
          <p:nvPr/>
        </p:nvSpPr>
        <p:spPr>
          <a:xfrm>
            <a:off x="1248942" y="3671732"/>
            <a:ext cx="359993" cy="338799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Знак ''минус'' 33">
            <a:extLst>
              <a:ext uri="{FF2B5EF4-FFF2-40B4-BE49-F238E27FC236}">
                <a16:creationId xmlns:a16="http://schemas.microsoft.com/office/drawing/2014/main" id="{C20F999D-33DA-4540-91C8-13F0DCF9DCC3}"/>
              </a:ext>
            </a:extLst>
          </p:cNvPr>
          <p:cNvSpPr/>
          <p:nvPr/>
        </p:nvSpPr>
        <p:spPr>
          <a:xfrm>
            <a:off x="2070316" y="3632193"/>
            <a:ext cx="324036" cy="396429"/>
          </a:xfrm>
          <a:prstGeom prst="mathMin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трелка: изогнутая вправо 34">
            <a:extLst>
              <a:ext uri="{FF2B5EF4-FFF2-40B4-BE49-F238E27FC236}">
                <a16:creationId xmlns:a16="http://schemas.microsoft.com/office/drawing/2014/main" id="{0FB47B41-662E-4300-B4ED-9E16FAC3DB9F}"/>
              </a:ext>
            </a:extLst>
          </p:cNvPr>
          <p:cNvSpPr/>
          <p:nvPr/>
        </p:nvSpPr>
        <p:spPr>
          <a:xfrm>
            <a:off x="2421048" y="5436362"/>
            <a:ext cx="574181" cy="687924"/>
          </a:xfrm>
          <a:prstGeom prst="curvedRightArrow">
            <a:avLst/>
          </a:prstGeom>
          <a:solidFill>
            <a:srgbClr val="00547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трелка: изогнутая вправо 35">
            <a:extLst>
              <a:ext uri="{FF2B5EF4-FFF2-40B4-BE49-F238E27FC236}">
                <a16:creationId xmlns:a16="http://schemas.microsoft.com/office/drawing/2014/main" id="{A07B6171-8CB5-4BFD-82BB-9D82B06264B5}"/>
              </a:ext>
            </a:extLst>
          </p:cNvPr>
          <p:cNvSpPr/>
          <p:nvPr/>
        </p:nvSpPr>
        <p:spPr>
          <a:xfrm rot="10623775">
            <a:off x="3169257" y="5385882"/>
            <a:ext cx="574181" cy="687924"/>
          </a:xfrm>
          <a:prstGeom prst="curvedRightArrow">
            <a:avLst/>
          </a:prstGeom>
          <a:solidFill>
            <a:srgbClr val="00547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: вверх 36">
            <a:extLst>
              <a:ext uri="{FF2B5EF4-FFF2-40B4-BE49-F238E27FC236}">
                <a16:creationId xmlns:a16="http://schemas.microsoft.com/office/drawing/2014/main" id="{ACD108CC-6144-46C9-BD22-3281BB4420A6}"/>
              </a:ext>
            </a:extLst>
          </p:cNvPr>
          <p:cNvSpPr/>
          <p:nvPr/>
        </p:nvSpPr>
        <p:spPr>
          <a:xfrm>
            <a:off x="1608935" y="4274241"/>
            <a:ext cx="961448" cy="770389"/>
          </a:xfrm>
          <a:prstGeom prst="upArrow">
            <a:avLst/>
          </a:prstGeom>
          <a:solidFill>
            <a:srgbClr val="00547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трелка: вверх 37">
            <a:extLst>
              <a:ext uri="{FF2B5EF4-FFF2-40B4-BE49-F238E27FC236}">
                <a16:creationId xmlns:a16="http://schemas.microsoft.com/office/drawing/2014/main" id="{1E0EB75F-EDB1-4F8D-A0CC-338A2AED0B2B}"/>
              </a:ext>
            </a:extLst>
          </p:cNvPr>
          <p:cNvSpPr/>
          <p:nvPr/>
        </p:nvSpPr>
        <p:spPr>
          <a:xfrm rot="10800000">
            <a:off x="2543332" y="4569477"/>
            <a:ext cx="608677" cy="478285"/>
          </a:xfrm>
          <a:prstGeom prst="upArrow">
            <a:avLst/>
          </a:prstGeom>
          <a:solidFill>
            <a:srgbClr val="00547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Знак ''плюс'' 38">
            <a:extLst>
              <a:ext uri="{FF2B5EF4-FFF2-40B4-BE49-F238E27FC236}">
                <a16:creationId xmlns:a16="http://schemas.microsoft.com/office/drawing/2014/main" id="{4CBEABAA-A962-43A9-BECE-8AD4E1D841A9}"/>
              </a:ext>
            </a:extLst>
          </p:cNvPr>
          <p:cNvSpPr/>
          <p:nvPr/>
        </p:nvSpPr>
        <p:spPr>
          <a:xfrm>
            <a:off x="2671939" y="4543932"/>
            <a:ext cx="359993" cy="338799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Знак ''минус'' 39">
            <a:extLst>
              <a:ext uri="{FF2B5EF4-FFF2-40B4-BE49-F238E27FC236}">
                <a16:creationId xmlns:a16="http://schemas.microsoft.com/office/drawing/2014/main" id="{E044407B-3691-40FE-878C-990C67587DC7}"/>
              </a:ext>
            </a:extLst>
          </p:cNvPr>
          <p:cNvSpPr/>
          <p:nvPr/>
        </p:nvSpPr>
        <p:spPr>
          <a:xfrm>
            <a:off x="1937744" y="4418200"/>
            <a:ext cx="324036" cy="396429"/>
          </a:xfrm>
          <a:prstGeom prst="mathMin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41927E4-1871-4C72-B341-DEF6EB16CB87}"/>
              </a:ext>
            </a:extLst>
          </p:cNvPr>
          <p:cNvSpPr/>
          <p:nvPr/>
        </p:nvSpPr>
        <p:spPr>
          <a:xfrm>
            <a:off x="0" y="-9015"/>
            <a:ext cx="12192000" cy="662003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F3701CCB-4BBF-4481-BCF1-50F0CA5C3EF3}"/>
              </a:ext>
            </a:extLst>
          </p:cNvPr>
          <p:cNvSpPr/>
          <p:nvPr/>
        </p:nvSpPr>
        <p:spPr>
          <a:xfrm>
            <a:off x="5572928" y="22929"/>
            <a:ext cx="1046139" cy="73249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DE89C03B-FCD3-4B03-8906-96D7C6051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1" y="69628"/>
            <a:ext cx="3657600" cy="457199"/>
          </a:xfrm>
        </p:spPr>
        <p:txBody>
          <a:bodyPr>
            <a:noAutofit/>
          </a:bodyPr>
          <a:lstStyle/>
          <a:p>
            <a:pPr algn="l"/>
            <a:r>
              <a:rPr lang="ru-RU" sz="1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Внутригородское  муниципальное образование города федерального значения Санкт – Петербурга муниципальный округ Коломяги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Объект 2">
            <a:extLst>
              <a:ext uri="{FF2B5EF4-FFF2-40B4-BE49-F238E27FC236}">
                <a16:creationId xmlns:a16="http://schemas.microsoft.com/office/drawing/2014/main" id="{D69B7F38-746B-468F-B8FA-754029ECF24C}"/>
              </a:ext>
            </a:extLst>
          </p:cNvPr>
          <p:cNvSpPr txBox="1">
            <a:spLocks/>
          </p:cNvSpPr>
          <p:nvPr/>
        </p:nvSpPr>
        <p:spPr bwMode="auto">
          <a:xfrm>
            <a:off x="5547776" y="119325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</a:p>
          <a:p>
            <a:pPr marL="0" indent="0">
              <a:buNone/>
            </a:pPr>
            <a:endParaRPr lang="ru-RU" kern="0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29534E6-5C10-4242-8AE2-7AEFCAF08F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78" y="-51910"/>
            <a:ext cx="1476213" cy="830370"/>
          </a:xfrm>
          <a:prstGeom prst="rect">
            <a:avLst/>
          </a:prstGeom>
        </p:spPr>
      </p:pic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F6B46685-9AEE-4337-A431-E8A1AAEE1FAD}"/>
              </a:ext>
            </a:extLst>
          </p:cNvPr>
          <p:cNvSpPr txBox="1">
            <a:spLocks/>
          </p:cNvSpPr>
          <p:nvPr/>
        </p:nvSpPr>
        <p:spPr bwMode="auto">
          <a:xfrm>
            <a:off x="6703531" y="64995"/>
            <a:ext cx="490913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Проект бюджета для граждан на 2023 год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и плановый период 2024 и 2025 годов</a:t>
            </a:r>
          </a:p>
        </p:txBody>
      </p:sp>
    </p:spTree>
    <p:extLst>
      <p:ext uri="{BB962C8B-B14F-4D97-AF65-F5344CB8AC3E}">
        <p14:creationId xmlns:p14="http://schemas.microsoft.com/office/powerpoint/2010/main" val="272464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A371FBB-BE3D-4C50-B04E-D7A64A992C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21AAB022-0E74-46AC-84C3-413AB860FA0F}"/>
              </a:ext>
            </a:extLst>
          </p:cNvPr>
          <p:cNvSpPr/>
          <p:nvPr/>
        </p:nvSpPr>
        <p:spPr>
          <a:xfrm>
            <a:off x="3499172" y="5095414"/>
            <a:ext cx="8551926" cy="113970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31A9D0C4-196F-453C-AA75-97A3ED322D7B}"/>
              </a:ext>
            </a:extLst>
          </p:cNvPr>
          <p:cNvSpPr/>
          <p:nvPr/>
        </p:nvSpPr>
        <p:spPr>
          <a:xfrm>
            <a:off x="2597723" y="3873517"/>
            <a:ext cx="9014944" cy="111057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4EA1CFF-04E9-443B-A95F-F3EE88F410F7}"/>
              </a:ext>
            </a:extLst>
          </p:cNvPr>
          <p:cNvSpPr/>
          <p:nvPr/>
        </p:nvSpPr>
        <p:spPr>
          <a:xfrm>
            <a:off x="1635759" y="2493351"/>
            <a:ext cx="9587128" cy="125756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89DF48BF-94E8-4B9D-9C6B-8303EDC701F9}"/>
              </a:ext>
            </a:extLst>
          </p:cNvPr>
          <p:cNvSpPr/>
          <p:nvPr/>
        </p:nvSpPr>
        <p:spPr>
          <a:xfrm>
            <a:off x="818624" y="1472496"/>
            <a:ext cx="9902250" cy="8900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071CB00-D0E6-41AD-9CD9-7049DC9750F9}"/>
              </a:ext>
            </a:extLst>
          </p:cNvPr>
          <p:cNvSpPr/>
          <p:nvPr/>
        </p:nvSpPr>
        <p:spPr>
          <a:xfrm>
            <a:off x="0" y="6550249"/>
            <a:ext cx="12192000" cy="313668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DC02BBA-29ED-4F7E-8195-59FCAC6CEFF1}"/>
              </a:ext>
            </a:extLst>
          </p:cNvPr>
          <p:cNvSpPr/>
          <p:nvPr/>
        </p:nvSpPr>
        <p:spPr>
          <a:xfrm>
            <a:off x="4489138" y="101570"/>
            <a:ext cx="3213717" cy="11547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FE5556FB-C124-45CC-A7FE-52D8A7680DC2}"/>
              </a:ext>
            </a:extLst>
          </p:cNvPr>
          <p:cNvSpPr txBox="1">
            <a:spLocks/>
          </p:cNvSpPr>
          <p:nvPr/>
        </p:nvSpPr>
        <p:spPr bwMode="auto">
          <a:xfrm>
            <a:off x="5014784" y="731943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Глоссарий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10C69E2-DC63-420C-AEE8-D7B1CB5A1C0D}"/>
              </a:ext>
            </a:extLst>
          </p:cNvPr>
          <p:cNvSpPr/>
          <p:nvPr/>
        </p:nvSpPr>
        <p:spPr>
          <a:xfrm>
            <a:off x="11437831" y="6104468"/>
            <a:ext cx="638035" cy="638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Дом со сплошной заливкой">
            <a:hlinkClick r:id="rId2" action="ppaction://hlinksldjump"/>
            <a:extLst>
              <a:ext uri="{FF2B5EF4-FFF2-40B4-BE49-F238E27FC236}">
                <a16:creationId xmlns:a16="http://schemas.microsoft.com/office/drawing/2014/main" id="{38AE693F-AA5E-4581-A92A-94AA40007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2597" y="6112396"/>
            <a:ext cx="588501" cy="5885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05FEB2-D451-4226-AEE1-6A243015743F}"/>
              </a:ext>
            </a:extLst>
          </p:cNvPr>
          <p:cNvSpPr txBox="1"/>
          <p:nvPr/>
        </p:nvSpPr>
        <p:spPr>
          <a:xfrm>
            <a:off x="2661705" y="3875237"/>
            <a:ext cx="93893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Муниципальная программа - </a:t>
            </a:r>
            <a:r>
              <a:rPr lang="ru-RU" sz="1600" dirty="0"/>
              <a:t>документ, утвержденный постановлением местной администрации, который содержит комплекс планируемых мероприятий, взаимоувязанных по задачам, срокам осуществления и обеспечивающих наиболее эффективное достижение целей и решение задач социально-экономического развития муниципального образования.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6863B6-5CD7-4CEB-8DC2-D5F1EF9082CB}"/>
              </a:ext>
            </a:extLst>
          </p:cNvPr>
          <p:cNvSpPr txBox="1"/>
          <p:nvPr/>
        </p:nvSpPr>
        <p:spPr>
          <a:xfrm>
            <a:off x="3499172" y="5121398"/>
            <a:ext cx="89803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Ведомственная целевая программа - </a:t>
            </a:r>
            <a:r>
              <a:rPr lang="ru-RU" sz="1600" dirty="0"/>
              <a:t>документ, утвержденный постановлением местной администрации и содержащий комплекс мероприятий (направлений расходования бюджетных средств), направленных на решение конкретной задачи социально-экономического развития муниципального образования.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BE888-7004-9AF8-2D72-ADE80DF5A597}"/>
              </a:ext>
            </a:extLst>
          </p:cNvPr>
          <p:cNvSpPr txBox="1"/>
          <p:nvPr/>
        </p:nvSpPr>
        <p:spPr>
          <a:xfrm>
            <a:off x="1692311" y="2467326"/>
            <a:ext cx="94829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Коломяги</a:t>
            </a:r>
            <a:r>
              <a:rPr lang="ru-RU" sz="1600" dirty="0"/>
              <a:t> </a:t>
            </a:r>
            <a:r>
              <a:rPr lang="en-US" sz="1600" dirty="0" err="1"/>
              <a:t>на</a:t>
            </a:r>
            <a:r>
              <a:rPr lang="ru-RU" sz="1600" dirty="0"/>
              <a:t> </a:t>
            </a:r>
            <a:r>
              <a:rPr lang="en-US" sz="1600" dirty="0"/>
              <a:t>20</a:t>
            </a:r>
            <a:r>
              <a:rPr lang="ru-RU" sz="1600" dirty="0"/>
              <a:t>23 и на плановый период 2024-2025 гг. </a:t>
            </a:r>
            <a:r>
              <a:rPr lang="en-US" sz="1600" dirty="0" err="1"/>
              <a:t>осуществля</a:t>
            </a:r>
            <a:r>
              <a:rPr lang="ru-RU" sz="1600" dirty="0" err="1"/>
              <a:t>ется</a:t>
            </a:r>
            <a:r>
              <a:rPr lang="ru-RU" sz="1600" dirty="0"/>
              <a:t> </a:t>
            </a:r>
            <a:r>
              <a:rPr lang="en-US" sz="1600" dirty="0"/>
              <a:t>в</a:t>
            </a:r>
            <a:r>
              <a:rPr lang="ru-RU" sz="1600" dirty="0"/>
              <a:t> </a:t>
            </a:r>
            <a:r>
              <a:rPr lang="en-US" sz="1600" dirty="0" err="1"/>
              <a:t>соответствии</a:t>
            </a:r>
            <a:r>
              <a:rPr lang="ru-RU" sz="1600" dirty="0"/>
              <a:t> </a:t>
            </a:r>
            <a:r>
              <a:rPr lang="en-US" sz="1600" dirty="0"/>
              <a:t>с</a:t>
            </a:r>
            <a:r>
              <a:rPr lang="ru-RU" sz="1600" dirty="0"/>
              <a:t> </a:t>
            </a:r>
            <a:r>
              <a:rPr lang="en-US" sz="1600" dirty="0" err="1"/>
              <a:t>вопросами</a:t>
            </a:r>
            <a:r>
              <a:rPr lang="ru-RU" sz="1600" dirty="0"/>
              <a:t> </a:t>
            </a:r>
            <a:r>
              <a:rPr lang="en-US" sz="1600" dirty="0" err="1"/>
              <a:t>местного</a:t>
            </a:r>
            <a:r>
              <a:rPr lang="ru-RU" sz="1600" dirty="0"/>
              <a:t> </a:t>
            </a:r>
            <a:r>
              <a:rPr lang="en-US" sz="1600" dirty="0" err="1"/>
              <a:t>значения</a:t>
            </a:r>
            <a:r>
              <a:rPr lang="en-US" sz="1600" dirty="0"/>
              <a:t>,</a:t>
            </a:r>
            <a:r>
              <a:rPr lang="ru-RU" sz="1600" dirty="0"/>
              <a:t> </a:t>
            </a:r>
            <a:r>
              <a:rPr lang="en-US" sz="1600" dirty="0" err="1"/>
              <a:t>определенными</a:t>
            </a:r>
            <a:r>
              <a:rPr lang="ru-RU" sz="1600" dirty="0"/>
              <a:t> </a:t>
            </a:r>
            <a:r>
              <a:rPr lang="en-US" sz="1600" dirty="0" err="1"/>
              <a:t>за</a:t>
            </a:r>
            <a:r>
              <a:rPr lang="ru-RU" sz="1600" dirty="0"/>
              <a:t>к</a:t>
            </a:r>
            <a:r>
              <a:rPr lang="en-US" sz="1600" dirty="0" err="1"/>
              <a:t>оном</a:t>
            </a:r>
            <a:r>
              <a:rPr lang="ru-RU" sz="1600" dirty="0"/>
              <a:t> </a:t>
            </a:r>
            <a:r>
              <a:rPr lang="en-US" sz="1600" dirty="0" err="1"/>
              <a:t>Санкт-Петербурга</a:t>
            </a:r>
            <a:r>
              <a:rPr lang="ru-RU" sz="1600" dirty="0"/>
              <a:t> </a:t>
            </a:r>
            <a:r>
              <a:rPr lang="en-US" sz="1600" dirty="0"/>
              <a:t>23.09.2009 N 420-79 «</a:t>
            </a:r>
            <a:r>
              <a:rPr lang="en-US" sz="1600" dirty="0" err="1"/>
              <a:t>Об</a:t>
            </a:r>
            <a:r>
              <a:rPr lang="ru-RU" sz="1600" dirty="0"/>
              <a:t> </a:t>
            </a:r>
            <a:r>
              <a:rPr lang="en-US" sz="1600" dirty="0" err="1"/>
              <a:t>организации</a:t>
            </a:r>
            <a:r>
              <a:rPr lang="ru-RU" sz="1600" dirty="0"/>
              <a:t> </a:t>
            </a:r>
            <a:r>
              <a:rPr lang="en-US" sz="1600" dirty="0" err="1"/>
              <a:t>местного</a:t>
            </a:r>
            <a:r>
              <a:rPr lang="ru-RU" sz="1600" dirty="0"/>
              <a:t> </a:t>
            </a:r>
            <a:r>
              <a:rPr lang="en-US" sz="1600" dirty="0" err="1"/>
              <a:t>самоуправления</a:t>
            </a:r>
            <a:r>
              <a:rPr lang="ru-RU" sz="1600" dirty="0"/>
              <a:t> </a:t>
            </a:r>
            <a:r>
              <a:rPr lang="en-US" sz="1600" dirty="0"/>
              <a:t>в</a:t>
            </a:r>
            <a:r>
              <a:rPr lang="ru-RU" sz="1600" dirty="0"/>
              <a:t> </a:t>
            </a:r>
            <a:r>
              <a:rPr lang="en-US" sz="1600" dirty="0" err="1"/>
              <a:t>Санкт-Петербурге</a:t>
            </a:r>
            <a:r>
              <a:rPr lang="en-US" sz="1600" dirty="0"/>
              <a:t>»,</a:t>
            </a:r>
            <a:r>
              <a:rPr lang="ru-RU" sz="1600" dirty="0"/>
              <a:t> </a:t>
            </a:r>
            <a:r>
              <a:rPr lang="en-US" sz="1600" dirty="0" err="1"/>
              <a:t>задачами</a:t>
            </a:r>
            <a:r>
              <a:rPr lang="en-US" sz="1600" dirty="0"/>
              <a:t>,</a:t>
            </a:r>
            <a:r>
              <a:rPr lang="ru-RU" sz="1600" dirty="0"/>
              <a:t> </a:t>
            </a:r>
            <a:r>
              <a:rPr lang="en-US" sz="1600" dirty="0" err="1"/>
              <a:t>поставленными</a:t>
            </a:r>
            <a:r>
              <a:rPr lang="ru-RU" sz="1600" dirty="0"/>
              <a:t> </a:t>
            </a:r>
            <a:r>
              <a:rPr lang="en-US" sz="1600" dirty="0"/>
              <a:t>в</a:t>
            </a:r>
            <a:r>
              <a:rPr lang="ru-RU" sz="1600" dirty="0"/>
              <a:t> </a:t>
            </a:r>
            <a:r>
              <a:rPr lang="en-US" sz="1600" dirty="0" err="1"/>
              <a:t>послании</a:t>
            </a:r>
            <a:r>
              <a:rPr lang="ru-RU" sz="1600" dirty="0"/>
              <a:t> </a:t>
            </a:r>
            <a:r>
              <a:rPr lang="en-US" sz="1600" dirty="0" err="1"/>
              <a:t>Президента</a:t>
            </a:r>
            <a:r>
              <a:rPr lang="ru-RU" sz="1600" dirty="0"/>
              <a:t> </a:t>
            </a:r>
            <a:r>
              <a:rPr lang="en-US" sz="1600" dirty="0" err="1"/>
              <a:t>Российской</a:t>
            </a:r>
            <a:r>
              <a:rPr lang="ru-RU" sz="1600" dirty="0"/>
              <a:t> </a:t>
            </a:r>
            <a:r>
              <a:rPr lang="en-US" sz="1600" dirty="0" err="1"/>
              <a:t>Федерации</a:t>
            </a:r>
            <a:r>
              <a:rPr lang="en-US" sz="1600" dirty="0"/>
              <a:t>,</a:t>
            </a:r>
            <a:r>
              <a:rPr lang="ru-RU" sz="1600" dirty="0"/>
              <a:t> </a:t>
            </a:r>
            <a:r>
              <a:rPr lang="en-US" sz="1600" dirty="0" err="1"/>
              <a:t>прогнозом</a:t>
            </a:r>
            <a:r>
              <a:rPr lang="ru-RU" sz="1600" dirty="0"/>
              <a:t> </a:t>
            </a:r>
            <a:r>
              <a:rPr lang="en-US" sz="1600" dirty="0" err="1"/>
              <a:t>социально</a:t>
            </a:r>
            <a:r>
              <a:rPr lang="ru-RU" sz="1600" dirty="0"/>
              <a:t>-</a:t>
            </a:r>
            <a:r>
              <a:rPr lang="en-US" sz="1600" dirty="0" err="1"/>
              <a:t>экономического</a:t>
            </a:r>
            <a:r>
              <a:rPr lang="ru-RU" sz="1600" dirty="0"/>
              <a:t> </a:t>
            </a:r>
            <a:r>
              <a:rPr lang="en-US" sz="1600" dirty="0" err="1"/>
              <a:t>развития</a:t>
            </a:r>
            <a:r>
              <a:rPr lang="ru-RU" sz="1600" dirty="0"/>
              <a:t> округа</a:t>
            </a:r>
            <a:r>
              <a:rPr lang="en-US" sz="1600" dirty="0"/>
              <a:t>,</a:t>
            </a:r>
            <a:r>
              <a:rPr lang="ru-RU" sz="1600" dirty="0"/>
              <a:t> </a:t>
            </a:r>
            <a:r>
              <a:rPr lang="en-US" sz="1600" dirty="0"/>
              <a:t>а</a:t>
            </a:r>
            <a:r>
              <a:rPr lang="ru-RU" sz="1600" dirty="0"/>
              <a:t> </a:t>
            </a:r>
            <a:r>
              <a:rPr lang="en-US" sz="1600" dirty="0" err="1"/>
              <a:t>так</a:t>
            </a:r>
            <a:r>
              <a:rPr lang="ru-RU" sz="1600" dirty="0"/>
              <a:t> </a:t>
            </a:r>
            <a:r>
              <a:rPr lang="en-US" sz="1600" dirty="0" err="1"/>
              <a:t>же</a:t>
            </a:r>
            <a:r>
              <a:rPr lang="ru-RU" sz="1600" dirty="0"/>
              <a:t> </a:t>
            </a:r>
            <a:r>
              <a:rPr lang="en-US" sz="1600" dirty="0" err="1"/>
              <a:t>муниципальными</a:t>
            </a:r>
            <a:r>
              <a:rPr lang="ru-RU" sz="1600" dirty="0"/>
              <a:t> и ведомственными целевыми </a:t>
            </a:r>
            <a:r>
              <a:rPr lang="en-US" sz="1600" dirty="0" err="1"/>
              <a:t>програм</a:t>
            </a:r>
            <a:r>
              <a:rPr lang="ru-RU" sz="1600" dirty="0"/>
              <a:t>м</a:t>
            </a:r>
            <a:r>
              <a:rPr lang="en-US" sz="1600" dirty="0" err="1"/>
              <a:t>ами</a:t>
            </a:r>
            <a:r>
              <a:rPr lang="ru-RU" sz="1600" dirty="0"/>
              <a:t> </a:t>
            </a:r>
            <a:r>
              <a:rPr lang="en-US" sz="1600" dirty="0"/>
              <a:t>МО</a:t>
            </a:r>
            <a:r>
              <a:rPr lang="ru-RU" sz="1600" dirty="0"/>
              <a:t> Коломяги</a:t>
            </a:r>
            <a:r>
              <a:rPr lang="en-US" sz="1600" dirty="0"/>
              <a:t>.</a:t>
            </a:r>
            <a:r>
              <a:rPr lang="ru-RU" sz="16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4B09C-2104-DF6E-DB17-4D4E7B2FC778}"/>
              </a:ext>
            </a:extLst>
          </p:cNvPr>
          <p:cNvSpPr txBox="1"/>
          <p:nvPr/>
        </p:nvSpPr>
        <p:spPr>
          <a:xfrm>
            <a:off x="899543" y="1488722"/>
            <a:ext cx="9746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Бюджет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600" dirty="0">
                <a:latin typeface="+mj-lt"/>
              </a:rPr>
              <a:t>внутригородского муниципального образования города федерального значения Санкт-Петербурга </a:t>
            </a:r>
          </a:p>
          <a:p>
            <a:pPr algn="just"/>
            <a:r>
              <a:rPr lang="ru-RU" sz="1600" dirty="0">
                <a:latin typeface="+mj-lt"/>
              </a:rPr>
              <a:t>муниципальный округ Коломяги (далее - </a:t>
            </a:r>
            <a:r>
              <a:rPr lang="en-US" sz="1600" dirty="0">
                <a:latin typeface="+mj-lt"/>
              </a:rPr>
              <a:t>М</a:t>
            </a:r>
            <a:r>
              <a:rPr lang="ru-RU" sz="1600" dirty="0">
                <a:latin typeface="+mj-lt"/>
              </a:rPr>
              <a:t>О Коломяги) </a:t>
            </a:r>
            <a:r>
              <a:rPr lang="en-US" sz="1600" dirty="0" err="1">
                <a:latin typeface="+mj-lt"/>
              </a:rPr>
              <a:t>представляет</a:t>
            </a:r>
            <a:r>
              <a:rPr lang="ru-RU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собой</a:t>
            </a:r>
            <a:r>
              <a:rPr lang="ru-RU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главны</a:t>
            </a:r>
            <a:r>
              <a:rPr lang="ru-RU" sz="1600" dirty="0">
                <a:latin typeface="+mj-lt"/>
              </a:rPr>
              <a:t>й </a:t>
            </a:r>
            <a:r>
              <a:rPr lang="en-US" sz="1600" dirty="0" err="1">
                <a:latin typeface="+mj-lt"/>
              </a:rPr>
              <a:t>финансовый</a:t>
            </a:r>
            <a:r>
              <a:rPr lang="ru-RU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документ</a:t>
            </a:r>
            <a:r>
              <a:rPr lang="en-US" sz="1600" dirty="0">
                <a:latin typeface="+mj-lt"/>
              </a:rPr>
              <a:t>,</a:t>
            </a:r>
            <a:r>
              <a:rPr lang="ru-RU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утверждаемый</a:t>
            </a:r>
            <a:r>
              <a:rPr lang="ru-RU" sz="1600" dirty="0">
                <a:latin typeface="+mj-lt"/>
              </a:rPr>
              <a:t> р</a:t>
            </a:r>
            <a:r>
              <a:rPr lang="en-US" sz="1600" dirty="0" err="1">
                <a:latin typeface="+mj-lt"/>
              </a:rPr>
              <a:t>ешением</a:t>
            </a:r>
            <a:r>
              <a:rPr lang="ru-RU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Муниципального</a:t>
            </a:r>
            <a:r>
              <a:rPr lang="ru-RU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Совета</a:t>
            </a:r>
            <a:r>
              <a:rPr lang="ru-RU" sz="16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МО</a:t>
            </a:r>
            <a:r>
              <a:rPr lang="ru-RU" sz="1600" dirty="0">
                <a:latin typeface="+mj-lt"/>
              </a:rPr>
              <a:t> Коломяги</a:t>
            </a:r>
            <a:r>
              <a:rPr lang="en-US" sz="1600" dirty="0">
                <a:latin typeface="+mj-lt"/>
              </a:rPr>
              <a:t>.</a:t>
            </a:r>
            <a:r>
              <a:rPr lang="ru-RU" sz="1600" dirty="0">
                <a:latin typeface="+mj-lt"/>
              </a:rPr>
              <a:t> </a:t>
            </a:r>
          </a:p>
          <a:p>
            <a:pPr algn="just"/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5494F-3522-8766-451D-BD4F14482038}"/>
              </a:ext>
            </a:extLst>
          </p:cNvPr>
          <p:cNvSpPr txBox="1"/>
          <p:nvPr/>
        </p:nvSpPr>
        <p:spPr>
          <a:xfrm>
            <a:off x="758984" y="6536503"/>
            <a:ext cx="1041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>
                <a:solidFill>
                  <a:schemeClr val="bg1"/>
                </a:solidFill>
              </a:rPr>
              <a:t>(Муниципальные и ведомственные целевые программы доступны по ссылке: </a:t>
            </a:r>
            <a:r>
              <a:rPr lang="en-US" sz="1200" i="1" dirty="0">
                <a:solidFill>
                  <a:schemeClr val="bg1"/>
                </a:solidFill>
              </a:rPr>
              <a:t>https://mokolomyagi.ru/publ/info/vedostvennye-celevye-programmy---2023-god</a:t>
            </a:r>
            <a:r>
              <a:rPr lang="ru-RU" sz="1200" i="1" dirty="0">
                <a:solidFill>
                  <a:schemeClr val="bg1"/>
                </a:solidFill>
              </a:rPr>
              <a:t>)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60FD5B2-0DF9-4795-A43C-3CC3D6D28631}"/>
              </a:ext>
            </a:extLst>
          </p:cNvPr>
          <p:cNvSpPr/>
          <p:nvPr/>
        </p:nvSpPr>
        <p:spPr>
          <a:xfrm>
            <a:off x="0" y="-9015"/>
            <a:ext cx="12192000" cy="662003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ACB04288-16D4-4B9D-9AE9-1D6DD02FC126}"/>
              </a:ext>
            </a:extLst>
          </p:cNvPr>
          <p:cNvSpPr/>
          <p:nvPr/>
        </p:nvSpPr>
        <p:spPr>
          <a:xfrm>
            <a:off x="5572928" y="22929"/>
            <a:ext cx="1046139" cy="73249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5576470D-8FE9-4F12-A2C8-0789F69F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1" y="69628"/>
            <a:ext cx="3657600" cy="457199"/>
          </a:xfrm>
        </p:spPr>
        <p:txBody>
          <a:bodyPr>
            <a:noAutofit/>
          </a:bodyPr>
          <a:lstStyle/>
          <a:p>
            <a:pPr algn="l"/>
            <a:r>
              <a:rPr lang="ru-RU" sz="1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Внутригородское  муниципальное образование города федерального значения Санкт – Петербурга муниципальный округ Коломяги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6976D332-1FE9-46F8-8B42-DF825288A1BA}"/>
              </a:ext>
            </a:extLst>
          </p:cNvPr>
          <p:cNvSpPr txBox="1">
            <a:spLocks/>
          </p:cNvSpPr>
          <p:nvPr/>
        </p:nvSpPr>
        <p:spPr bwMode="auto">
          <a:xfrm>
            <a:off x="5528348" y="81378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</a:p>
          <a:p>
            <a:pPr marL="0" indent="0">
              <a:buNone/>
            </a:pPr>
            <a:endParaRPr lang="ru-RU" kern="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8A501FC-F624-41EA-A0AA-7910FA0A56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78" y="-51910"/>
            <a:ext cx="1476213" cy="830370"/>
          </a:xfrm>
          <a:prstGeom prst="rect">
            <a:avLst/>
          </a:prstGeom>
        </p:spPr>
      </p:pic>
      <p:sp>
        <p:nvSpPr>
          <p:cNvPr id="34" name="Равнобедренный треугольник 33">
            <a:extLst>
              <a:ext uri="{FF2B5EF4-FFF2-40B4-BE49-F238E27FC236}">
                <a16:creationId xmlns:a16="http://schemas.microsoft.com/office/drawing/2014/main" id="{5628E816-F1BC-4E5F-94B0-713A989270B7}"/>
              </a:ext>
            </a:extLst>
          </p:cNvPr>
          <p:cNvSpPr/>
          <p:nvPr/>
        </p:nvSpPr>
        <p:spPr>
          <a:xfrm rot="1773219">
            <a:off x="271507" y="1422712"/>
            <a:ext cx="909767" cy="784282"/>
          </a:xfrm>
          <a:prstGeom prst="triangle">
            <a:avLst/>
          </a:prstGeom>
          <a:solidFill>
            <a:srgbClr val="00547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7DFED45-D9AB-4D98-AADD-B2A19889B8A2}"/>
              </a:ext>
            </a:extLst>
          </p:cNvPr>
          <p:cNvSpPr/>
          <p:nvPr/>
        </p:nvSpPr>
        <p:spPr>
          <a:xfrm rot="1748492">
            <a:off x="1000217" y="2628684"/>
            <a:ext cx="909767" cy="784282"/>
          </a:xfrm>
          <a:prstGeom prst="triangle">
            <a:avLst/>
          </a:prstGeom>
          <a:solidFill>
            <a:srgbClr val="00547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EBBC679A-4419-4714-8E4C-B31946CF255A}"/>
              </a:ext>
            </a:extLst>
          </p:cNvPr>
          <p:cNvSpPr/>
          <p:nvPr/>
        </p:nvSpPr>
        <p:spPr>
          <a:xfrm rot="1824345">
            <a:off x="1972242" y="3937890"/>
            <a:ext cx="909767" cy="784282"/>
          </a:xfrm>
          <a:prstGeom prst="triangle">
            <a:avLst/>
          </a:prstGeom>
          <a:solidFill>
            <a:srgbClr val="00547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>
            <a:extLst>
              <a:ext uri="{FF2B5EF4-FFF2-40B4-BE49-F238E27FC236}">
                <a16:creationId xmlns:a16="http://schemas.microsoft.com/office/drawing/2014/main" id="{465FF018-0E12-4530-AEAD-C535B266D8E7}"/>
              </a:ext>
            </a:extLst>
          </p:cNvPr>
          <p:cNvSpPr/>
          <p:nvPr/>
        </p:nvSpPr>
        <p:spPr>
          <a:xfrm rot="1737366">
            <a:off x="2864711" y="5156908"/>
            <a:ext cx="909767" cy="784282"/>
          </a:xfrm>
          <a:prstGeom prst="triangle">
            <a:avLst/>
          </a:prstGeom>
          <a:solidFill>
            <a:srgbClr val="00547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29438A92-03DD-4CFF-9F9B-F7BEF7DD598A}"/>
              </a:ext>
            </a:extLst>
          </p:cNvPr>
          <p:cNvSpPr/>
          <p:nvPr/>
        </p:nvSpPr>
        <p:spPr>
          <a:xfrm rot="16200000">
            <a:off x="342528" y="1704143"/>
            <a:ext cx="528068" cy="42412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101B5469-7536-4346-A689-D838621F3F60}"/>
              </a:ext>
            </a:extLst>
          </p:cNvPr>
          <p:cNvSpPr/>
          <p:nvPr/>
        </p:nvSpPr>
        <p:spPr>
          <a:xfrm rot="16200000">
            <a:off x="1051476" y="2910477"/>
            <a:ext cx="528068" cy="42412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9B1BE24F-DC62-415A-8863-25D28A868BC4}"/>
              </a:ext>
            </a:extLst>
          </p:cNvPr>
          <p:cNvSpPr/>
          <p:nvPr/>
        </p:nvSpPr>
        <p:spPr>
          <a:xfrm rot="16200000">
            <a:off x="2054450" y="4220637"/>
            <a:ext cx="528068" cy="42412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78AFCA3C-5ED5-4942-A8F5-CDE258191DC6}"/>
              </a:ext>
            </a:extLst>
          </p:cNvPr>
          <p:cNvSpPr/>
          <p:nvPr/>
        </p:nvSpPr>
        <p:spPr>
          <a:xfrm rot="16200000">
            <a:off x="2955899" y="5447944"/>
            <a:ext cx="528068" cy="42412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C142352A-C2DD-415A-ABFA-D94DFC1F6184}"/>
              </a:ext>
            </a:extLst>
          </p:cNvPr>
          <p:cNvSpPr txBox="1">
            <a:spLocks/>
          </p:cNvSpPr>
          <p:nvPr/>
        </p:nvSpPr>
        <p:spPr bwMode="auto">
          <a:xfrm>
            <a:off x="6703531" y="64995"/>
            <a:ext cx="490913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Проект бюджета для граждан на 2023 год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и плановый период 2024 и 2025 годов</a:t>
            </a:r>
          </a:p>
        </p:txBody>
      </p:sp>
    </p:spTree>
    <p:extLst>
      <p:ext uri="{BB962C8B-B14F-4D97-AF65-F5344CB8AC3E}">
        <p14:creationId xmlns:p14="http://schemas.microsoft.com/office/powerpoint/2010/main" val="4033446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676C6FF-A716-4424-9D5F-3819545763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BF01C3-FA17-425E-B2CB-15C1CBA5F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857" y="2691405"/>
            <a:ext cx="4854733" cy="3560137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26E1F3D-1737-4B85-B486-662D920F05CE}"/>
              </a:ext>
            </a:extLst>
          </p:cNvPr>
          <p:cNvSpPr/>
          <p:nvPr/>
        </p:nvSpPr>
        <p:spPr>
          <a:xfrm>
            <a:off x="0" y="6550249"/>
            <a:ext cx="12192000" cy="313668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DC02BBA-29ED-4F7E-8195-59FCAC6CEFF1}"/>
              </a:ext>
            </a:extLst>
          </p:cNvPr>
          <p:cNvSpPr/>
          <p:nvPr/>
        </p:nvSpPr>
        <p:spPr>
          <a:xfrm>
            <a:off x="4468455" y="107574"/>
            <a:ext cx="3213717" cy="11547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FE5556FB-C124-45CC-A7FE-52D8A7680DC2}"/>
              </a:ext>
            </a:extLst>
          </p:cNvPr>
          <p:cNvSpPr txBox="1">
            <a:spLocks/>
          </p:cNvSpPr>
          <p:nvPr/>
        </p:nvSpPr>
        <p:spPr bwMode="auto">
          <a:xfrm>
            <a:off x="5019224" y="749384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Глоссарий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10C69E2-DC63-420C-AEE8-D7B1CB5A1C0D}"/>
              </a:ext>
            </a:extLst>
          </p:cNvPr>
          <p:cNvSpPr/>
          <p:nvPr/>
        </p:nvSpPr>
        <p:spPr>
          <a:xfrm>
            <a:off x="11437831" y="6104468"/>
            <a:ext cx="638035" cy="638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Дом со сплошной заливкой">
            <a:hlinkClick r:id="rId3" action="ppaction://hlinksldjump"/>
            <a:extLst>
              <a:ext uri="{FF2B5EF4-FFF2-40B4-BE49-F238E27FC236}">
                <a16:creationId xmlns:a16="http://schemas.microsoft.com/office/drawing/2014/main" id="{38AE693F-AA5E-4581-A92A-94AA40007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2597" y="6112396"/>
            <a:ext cx="588501" cy="588501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D409996-2B3E-4987-8435-57BFDFF38A9D}"/>
              </a:ext>
            </a:extLst>
          </p:cNvPr>
          <p:cNvSpPr/>
          <p:nvPr/>
        </p:nvSpPr>
        <p:spPr>
          <a:xfrm>
            <a:off x="3575720" y="2132856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882" algn="l"/>
                <a:tab pos="1447764" algn="l"/>
                <a:tab pos="2171646" algn="l"/>
                <a:tab pos="2895528" algn="l"/>
                <a:tab pos="3619410" algn="l"/>
                <a:tab pos="4343291" algn="l"/>
                <a:tab pos="5067173" algn="l"/>
                <a:tab pos="5791055" algn="l"/>
                <a:tab pos="6514937" algn="l"/>
                <a:tab pos="7238819" algn="l"/>
                <a:tab pos="7962701" algn="l"/>
                <a:tab pos="8686583" algn="l"/>
              </a:tabLs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5AA2B767-B7A0-46B3-86BC-D62FAEA17D79}"/>
              </a:ext>
            </a:extLst>
          </p:cNvPr>
          <p:cNvSpPr/>
          <p:nvPr/>
        </p:nvSpPr>
        <p:spPr>
          <a:xfrm>
            <a:off x="489656" y="1395225"/>
            <a:ext cx="94221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000" b="1" dirty="0"/>
              <a:t>Цель бюджетной политики </a:t>
            </a:r>
            <a:r>
              <a:rPr lang="ru-RU" sz="2000" dirty="0"/>
              <a:t>- обеспечение устойчивого социально-экономического развития муниципального образования и безусловное исполнение принятых расходных обязательств наиболее эффективным способом</a:t>
            </a:r>
          </a:p>
        </p:txBody>
      </p:sp>
      <p:sp>
        <p:nvSpPr>
          <p:cNvPr id="46" name="Скругленный прямоугольник 12">
            <a:extLst>
              <a:ext uri="{FF2B5EF4-FFF2-40B4-BE49-F238E27FC236}">
                <a16:creationId xmlns:a16="http://schemas.microsoft.com/office/drawing/2014/main" id="{C0974676-6DC5-4D03-8805-526C77843D5B}"/>
              </a:ext>
            </a:extLst>
          </p:cNvPr>
          <p:cNvSpPr/>
          <p:nvPr/>
        </p:nvSpPr>
        <p:spPr>
          <a:xfrm>
            <a:off x="769807" y="2776813"/>
            <a:ext cx="7219552" cy="72008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Выполнение расходных обязательств местного бюджета </a:t>
            </a:r>
          </a:p>
          <a:p>
            <a:pPr algn="ctr"/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по решению вопросов местного значения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16">
            <a:extLst>
              <a:ext uri="{FF2B5EF4-FFF2-40B4-BE49-F238E27FC236}">
                <a16:creationId xmlns:a16="http://schemas.microsoft.com/office/drawing/2014/main" id="{1FF3D3FB-0E00-49D3-BFF3-A73C5CCC8E6C}"/>
              </a:ext>
            </a:extLst>
          </p:cNvPr>
          <p:cNvSpPr/>
          <p:nvPr/>
        </p:nvSpPr>
        <p:spPr>
          <a:xfrm>
            <a:off x="769807" y="3676926"/>
            <a:ext cx="7219552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723882" algn="l"/>
                <a:tab pos="1447764" algn="l"/>
                <a:tab pos="2171646" algn="l"/>
                <a:tab pos="2895528" algn="l"/>
                <a:tab pos="3619410" algn="l"/>
                <a:tab pos="4343291" algn="l"/>
                <a:tab pos="5067173" algn="l"/>
                <a:tab pos="5791055" algn="l"/>
                <a:tab pos="6514937" algn="l"/>
                <a:tab pos="7238819" algn="l"/>
                <a:tab pos="7962701" algn="l"/>
                <a:tab pos="8686583" algn="l"/>
              </a:tabLs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Исполнение отдельных государственных полномочий</a:t>
            </a:r>
          </a:p>
        </p:txBody>
      </p:sp>
      <p:sp>
        <p:nvSpPr>
          <p:cNvPr id="48" name="Скругленный прямоугольник 17">
            <a:extLst>
              <a:ext uri="{FF2B5EF4-FFF2-40B4-BE49-F238E27FC236}">
                <a16:creationId xmlns:a16="http://schemas.microsoft.com/office/drawing/2014/main" id="{744E6010-73BA-4CC3-8DDC-D19975DB5AD4}"/>
              </a:ext>
            </a:extLst>
          </p:cNvPr>
          <p:cNvSpPr/>
          <p:nvPr/>
        </p:nvSpPr>
        <p:spPr>
          <a:xfrm>
            <a:off x="769807" y="4423693"/>
            <a:ext cx="7219552" cy="64807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723882" algn="l"/>
                <a:tab pos="1447764" algn="l"/>
                <a:tab pos="2171646" algn="l"/>
                <a:tab pos="2895528" algn="l"/>
                <a:tab pos="3619410" algn="l"/>
                <a:tab pos="4343291" algn="l"/>
                <a:tab pos="5067173" algn="l"/>
                <a:tab pos="5791055" algn="l"/>
                <a:tab pos="6514937" algn="l"/>
                <a:tab pos="7238819" algn="l"/>
                <a:tab pos="7962701" algn="l"/>
                <a:tab pos="8686583" algn="l"/>
              </a:tabLst>
              <a:defRPr/>
            </a:pP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tabLst>
                <a:tab pos="723882" algn="l"/>
                <a:tab pos="1447764" algn="l"/>
                <a:tab pos="2171646" algn="l"/>
                <a:tab pos="2895528" algn="l"/>
                <a:tab pos="3619410" algn="l"/>
                <a:tab pos="4343291" algn="l"/>
                <a:tab pos="5067173" algn="l"/>
                <a:tab pos="5791055" algn="l"/>
                <a:tab pos="6514937" algn="l"/>
                <a:tab pos="7238819" algn="l"/>
                <a:tab pos="7962701" algn="l"/>
                <a:tab pos="8686583" algn="l"/>
              </a:tabLs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Максимальное использование конкурентных процедур </a:t>
            </a:r>
          </a:p>
          <a:p>
            <a:pPr algn="ctr">
              <a:tabLst>
                <a:tab pos="723882" algn="l"/>
                <a:tab pos="1447764" algn="l"/>
                <a:tab pos="2171646" algn="l"/>
                <a:tab pos="2895528" algn="l"/>
                <a:tab pos="3619410" algn="l"/>
                <a:tab pos="4343291" algn="l"/>
                <a:tab pos="5067173" algn="l"/>
                <a:tab pos="5791055" algn="l"/>
                <a:tab pos="6514937" algn="l"/>
                <a:tab pos="7238819" algn="l"/>
                <a:tab pos="7962701" algn="l"/>
                <a:tab pos="8686583" algn="l"/>
              </a:tabLs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осуществления закупок</a:t>
            </a:r>
          </a:p>
          <a:p>
            <a:pPr algn="ctr">
              <a:tabLst>
                <a:tab pos="723882" algn="l"/>
                <a:tab pos="1447764" algn="l"/>
                <a:tab pos="2171646" algn="l"/>
                <a:tab pos="2895528" algn="l"/>
                <a:tab pos="3619410" algn="l"/>
                <a:tab pos="4343291" algn="l"/>
                <a:tab pos="5067173" algn="l"/>
                <a:tab pos="5791055" algn="l"/>
                <a:tab pos="6514937" algn="l"/>
                <a:tab pos="7238819" algn="l"/>
                <a:tab pos="7962701" algn="l"/>
                <a:tab pos="8686583" algn="l"/>
              </a:tabLst>
              <a:defRPr/>
            </a:pPr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19">
            <a:extLst>
              <a:ext uri="{FF2B5EF4-FFF2-40B4-BE49-F238E27FC236}">
                <a16:creationId xmlns:a16="http://schemas.microsoft.com/office/drawing/2014/main" id="{2CD5537D-545A-47B5-863B-B2616B805485}"/>
              </a:ext>
            </a:extLst>
          </p:cNvPr>
          <p:cNvSpPr/>
          <p:nvPr/>
        </p:nvSpPr>
        <p:spPr>
          <a:xfrm>
            <a:off x="769807" y="5243645"/>
            <a:ext cx="7219552" cy="11481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Обеспечение оценки исполнения бюджета не по количеству израсходованных бюджетных средств, а по достижению целей, на финансовое обеспечение которых направляются бюджетные средства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947F6C7-687B-4113-9DF1-E26CCE75B237}"/>
              </a:ext>
            </a:extLst>
          </p:cNvPr>
          <p:cNvSpPr/>
          <p:nvPr/>
        </p:nvSpPr>
        <p:spPr>
          <a:xfrm>
            <a:off x="0" y="-9015"/>
            <a:ext cx="12192000" cy="662003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478AC908-6157-42E1-8AC8-7D2578753BDD}"/>
              </a:ext>
            </a:extLst>
          </p:cNvPr>
          <p:cNvSpPr/>
          <p:nvPr/>
        </p:nvSpPr>
        <p:spPr>
          <a:xfrm>
            <a:off x="5572928" y="22929"/>
            <a:ext cx="1046139" cy="73249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B5F6ACBB-59A0-4284-8D4B-42D56C37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1" y="69628"/>
            <a:ext cx="3657600" cy="457199"/>
          </a:xfrm>
        </p:spPr>
        <p:txBody>
          <a:bodyPr>
            <a:noAutofit/>
          </a:bodyPr>
          <a:lstStyle/>
          <a:p>
            <a:pPr algn="l"/>
            <a:r>
              <a:rPr lang="ru-RU" sz="1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Внутригородское  муниципальное образование города федерального значения Санкт – Петербурга муниципальный округ Коломяги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800F61F8-3AC0-4224-A5AC-173DD2F90FEA}"/>
              </a:ext>
            </a:extLst>
          </p:cNvPr>
          <p:cNvSpPr txBox="1">
            <a:spLocks/>
          </p:cNvSpPr>
          <p:nvPr/>
        </p:nvSpPr>
        <p:spPr bwMode="auto">
          <a:xfrm>
            <a:off x="5547776" y="119325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</a:t>
            </a:r>
          </a:p>
          <a:p>
            <a:pPr marL="0" indent="0">
              <a:buNone/>
            </a:pPr>
            <a:endParaRPr lang="ru-RU" kern="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3653019-DD38-4646-8465-4DD8C2719B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78" y="-51910"/>
            <a:ext cx="1476213" cy="830370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C50E8F9A-6966-4DCC-B746-946A8AB6E59C}"/>
              </a:ext>
            </a:extLst>
          </p:cNvPr>
          <p:cNvSpPr txBox="1">
            <a:spLocks/>
          </p:cNvSpPr>
          <p:nvPr/>
        </p:nvSpPr>
        <p:spPr bwMode="auto">
          <a:xfrm>
            <a:off x="6703531" y="64995"/>
            <a:ext cx="490913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Проект бюджета для граждан на 2023 год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и плановый период 2024 и 2025 годов</a:t>
            </a:r>
          </a:p>
        </p:txBody>
      </p:sp>
    </p:spTree>
    <p:extLst>
      <p:ext uri="{BB962C8B-B14F-4D97-AF65-F5344CB8AC3E}">
        <p14:creationId xmlns:p14="http://schemas.microsoft.com/office/powerpoint/2010/main" val="2573468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E06DC7A-ECB8-46DC-8D88-D0D1486A66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D3C1CAC-CCF7-4F5E-B6E2-37A5A77F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78" y="-51910"/>
            <a:ext cx="1476213" cy="830370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59F4E71-C2A1-40ED-8F2D-D0A98E640E2E}"/>
              </a:ext>
            </a:extLst>
          </p:cNvPr>
          <p:cNvSpPr/>
          <p:nvPr/>
        </p:nvSpPr>
        <p:spPr>
          <a:xfrm>
            <a:off x="-88777" y="6550249"/>
            <a:ext cx="12375471" cy="313668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DC02BBA-29ED-4F7E-8195-59FCAC6CEFF1}"/>
              </a:ext>
            </a:extLst>
          </p:cNvPr>
          <p:cNvSpPr/>
          <p:nvPr/>
        </p:nvSpPr>
        <p:spPr>
          <a:xfrm>
            <a:off x="4228905" y="75630"/>
            <a:ext cx="3760454" cy="11547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FE5556FB-C124-45CC-A7FE-52D8A7680DC2}"/>
              </a:ext>
            </a:extLst>
          </p:cNvPr>
          <p:cNvSpPr txBox="1">
            <a:spLocks/>
          </p:cNvSpPr>
          <p:nvPr/>
        </p:nvSpPr>
        <p:spPr bwMode="auto">
          <a:xfrm>
            <a:off x="4314617" y="698782"/>
            <a:ext cx="3779911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Бюджетный процесс</a:t>
            </a: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10C69E2-DC63-420C-AEE8-D7B1CB5A1C0D}"/>
              </a:ext>
            </a:extLst>
          </p:cNvPr>
          <p:cNvSpPr/>
          <p:nvPr/>
        </p:nvSpPr>
        <p:spPr>
          <a:xfrm>
            <a:off x="11437831" y="6104468"/>
            <a:ext cx="638035" cy="638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Дом со сплошной заливкой">
            <a:hlinkClick r:id="rId3" action="ppaction://hlinksldjump"/>
            <a:extLst>
              <a:ext uri="{FF2B5EF4-FFF2-40B4-BE49-F238E27FC236}">
                <a16:creationId xmlns:a16="http://schemas.microsoft.com/office/drawing/2014/main" id="{38AE693F-AA5E-4581-A92A-94AA40007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2597" y="6112396"/>
            <a:ext cx="588501" cy="58850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EB4AABB-8EC1-4226-84B0-67ACED4F9AB2}"/>
              </a:ext>
            </a:extLst>
          </p:cNvPr>
          <p:cNvSpPr/>
          <p:nvPr/>
        </p:nvSpPr>
        <p:spPr>
          <a:xfrm>
            <a:off x="-88777" y="-9015"/>
            <a:ext cx="12375471" cy="662003"/>
          </a:xfrm>
          <a:prstGeom prst="rect">
            <a:avLst/>
          </a:prstGeom>
          <a:solidFill>
            <a:srgbClr val="00547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DD0268FB-F787-4215-8CF3-13767A0917AC}"/>
              </a:ext>
            </a:extLst>
          </p:cNvPr>
          <p:cNvSpPr/>
          <p:nvPr/>
        </p:nvSpPr>
        <p:spPr>
          <a:xfrm>
            <a:off x="5572928" y="22929"/>
            <a:ext cx="1046139" cy="732497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30044730-6751-4D8F-AB37-70947E6B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1" y="69628"/>
            <a:ext cx="3657600" cy="457199"/>
          </a:xfrm>
        </p:spPr>
        <p:txBody>
          <a:bodyPr>
            <a:noAutofit/>
          </a:bodyPr>
          <a:lstStyle/>
          <a:p>
            <a:pPr algn="l"/>
            <a:r>
              <a:rPr lang="ru-RU" sz="1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Внутригородское  муниципальное образование города федерального значения Санкт – Петербурга муниципальный округ Коломяги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5DB9E032-146C-447E-9CEE-5BBE0B73307F}"/>
              </a:ext>
            </a:extLst>
          </p:cNvPr>
          <p:cNvSpPr txBox="1">
            <a:spLocks/>
          </p:cNvSpPr>
          <p:nvPr/>
        </p:nvSpPr>
        <p:spPr bwMode="auto">
          <a:xfrm>
            <a:off x="5547776" y="119325"/>
            <a:ext cx="2441583" cy="5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</a:t>
            </a:r>
          </a:p>
          <a:p>
            <a:pPr marL="0" indent="0">
              <a:buNone/>
            </a:pPr>
            <a:endParaRPr lang="ru-RU" kern="0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527E0C5-0F41-4D8D-93C0-E73A0AE69C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78" y="-51910"/>
            <a:ext cx="1476213" cy="830370"/>
          </a:xfrm>
          <a:prstGeom prst="rect">
            <a:avLst/>
          </a:prstGeom>
        </p:spPr>
      </p:pic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22EFF03E-A67C-4F70-AEF9-4CF19CCEDE8F}"/>
              </a:ext>
            </a:extLst>
          </p:cNvPr>
          <p:cNvSpPr txBox="1">
            <a:spLocks/>
          </p:cNvSpPr>
          <p:nvPr/>
        </p:nvSpPr>
        <p:spPr bwMode="auto">
          <a:xfrm>
            <a:off x="6703531" y="64995"/>
            <a:ext cx="490913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Проект бюджета для граждан на 2023 год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и плановый период 2024 и 2025 годов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6195903-7517-4B84-8244-4B1DF313B611}"/>
              </a:ext>
            </a:extLst>
          </p:cNvPr>
          <p:cNvSpPr/>
          <p:nvPr/>
        </p:nvSpPr>
        <p:spPr>
          <a:xfrm>
            <a:off x="3064056" y="1448357"/>
            <a:ext cx="2136710" cy="1017472"/>
          </a:xfrm>
          <a:prstGeom prst="roundRect">
            <a:avLst/>
          </a:prstGeom>
          <a:solidFill>
            <a:srgbClr val="00658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Утверждение бюджета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E576A6E3-B328-4833-8759-A0792F82EA45}"/>
              </a:ext>
            </a:extLst>
          </p:cNvPr>
          <p:cNvSpPr/>
          <p:nvPr/>
        </p:nvSpPr>
        <p:spPr>
          <a:xfrm>
            <a:off x="731288" y="3321545"/>
            <a:ext cx="2136710" cy="1017472"/>
          </a:xfrm>
          <a:prstGeom prst="roundRect">
            <a:avLst/>
          </a:prstGeom>
          <a:solidFill>
            <a:srgbClr val="00658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Исполнение бюджета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54AB80FE-0F35-41D7-888B-03592CC7583A}"/>
              </a:ext>
            </a:extLst>
          </p:cNvPr>
          <p:cNvSpPr/>
          <p:nvPr/>
        </p:nvSpPr>
        <p:spPr>
          <a:xfrm>
            <a:off x="3006158" y="5266880"/>
            <a:ext cx="2482720" cy="1017472"/>
          </a:xfrm>
          <a:prstGeom prst="roundRect">
            <a:avLst/>
          </a:prstGeom>
          <a:solidFill>
            <a:srgbClr val="00658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Формирование отчёта об исполнении бюджета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5AA567A-1E42-4E0E-9E44-C018826CA33B}"/>
              </a:ext>
            </a:extLst>
          </p:cNvPr>
          <p:cNvSpPr/>
          <p:nvPr/>
        </p:nvSpPr>
        <p:spPr>
          <a:xfrm>
            <a:off x="6826248" y="5276511"/>
            <a:ext cx="2558078" cy="1017472"/>
          </a:xfrm>
          <a:prstGeom prst="roundRect">
            <a:avLst/>
          </a:prstGeom>
          <a:solidFill>
            <a:srgbClr val="00658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Утверждение отчёта об исполнении бюджета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FC794DAC-6E00-419B-B1AC-E925E7523B83}"/>
              </a:ext>
            </a:extLst>
          </p:cNvPr>
          <p:cNvSpPr/>
          <p:nvPr/>
        </p:nvSpPr>
        <p:spPr>
          <a:xfrm>
            <a:off x="9324002" y="3311052"/>
            <a:ext cx="2136710" cy="1017472"/>
          </a:xfrm>
          <a:prstGeom prst="roundRect">
            <a:avLst/>
          </a:prstGeom>
          <a:solidFill>
            <a:srgbClr val="00658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Составление проекта бюджета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D1D12428-1D9F-4217-86D9-0E7B801058E9}"/>
              </a:ext>
            </a:extLst>
          </p:cNvPr>
          <p:cNvSpPr/>
          <p:nvPr/>
        </p:nvSpPr>
        <p:spPr>
          <a:xfrm>
            <a:off x="6868679" y="1448357"/>
            <a:ext cx="2136710" cy="1017472"/>
          </a:xfrm>
          <a:prstGeom prst="roundRect">
            <a:avLst/>
          </a:prstGeom>
          <a:solidFill>
            <a:srgbClr val="00658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Рассмотрение проекта бюджета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27CF45E-314E-4221-8872-FF21F1656C3F}"/>
              </a:ext>
            </a:extLst>
          </p:cNvPr>
          <p:cNvSpPr/>
          <p:nvPr/>
        </p:nvSpPr>
        <p:spPr>
          <a:xfrm>
            <a:off x="4345812" y="2630170"/>
            <a:ext cx="3500376" cy="23351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Бюджетный процесс</a:t>
            </a:r>
          </a:p>
          <a:p>
            <a:pPr algn="ctr">
              <a:defRPr/>
            </a:pP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это цикл, длиной 12 месяцев, </a:t>
            </a:r>
          </a:p>
          <a:p>
            <a:pPr algn="ctr">
              <a:defRPr/>
            </a:pP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включающий ежегодное </a:t>
            </a:r>
          </a:p>
          <a:p>
            <a:pPr algn="ctr">
              <a:defRPr/>
            </a:pP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формирование и исполнения </a:t>
            </a:r>
          </a:p>
          <a:p>
            <a:pPr algn="ctr">
              <a:defRPr/>
            </a:pP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бюджета</a:t>
            </a:r>
          </a:p>
          <a:p>
            <a:pPr algn="ctr"/>
            <a:endParaRPr lang="ru-RU" dirty="0"/>
          </a:p>
        </p:txBody>
      </p:sp>
      <p:sp>
        <p:nvSpPr>
          <p:cNvPr id="4" name="Стрелка: изогнутая вверх 3">
            <a:extLst>
              <a:ext uri="{FF2B5EF4-FFF2-40B4-BE49-F238E27FC236}">
                <a16:creationId xmlns:a16="http://schemas.microsoft.com/office/drawing/2014/main" id="{6E3DE4C7-7822-4447-A3F6-6F14D2468012}"/>
              </a:ext>
            </a:extLst>
          </p:cNvPr>
          <p:cNvSpPr/>
          <p:nvPr/>
        </p:nvSpPr>
        <p:spPr>
          <a:xfrm rot="10800000">
            <a:off x="1523780" y="1847017"/>
            <a:ext cx="1188743" cy="1255602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изогнутая вверх 31">
            <a:extLst>
              <a:ext uri="{FF2B5EF4-FFF2-40B4-BE49-F238E27FC236}">
                <a16:creationId xmlns:a16="http://schemas.microsoft.com/office/drawing/2014/main" id="{C3C74F95-7CB2-46C4-B636-F4243A880FA8}"/>
              </a:ext>
            </a:extLst>
          </p:cNvPr>
          <p:cNvSpPr/>
          <p:nvPr/>
        </p:nvSpPr>
        <p:spPr>
          <a:xfrm rot="5400000">
            <a:off x="1430548" y="4865003"/>
            <a:ext cx="1481824" cy="997109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изогнутая вверх 33">
            <a:extLst>
              <a:ext uri="{FF2B5EF4-FFF2-40B4-BE49-F238E27FC236}">
                <a16:creationId xmlns:a16="http://schemas.microsoft.com/office/drawing/2014/main" id="{895550BD-0730-49DB-B2D2-A433DC62443F}"/>
              </a:ext>
            </a:extLst>
          </p:cNvPr>
          <p:cNvSpPr/>
          <p:nvPr/>
        </p:nvSpPr>
        <p:spPr>
          <a:xfrm>
            <a:off x="9677995" y="4622645"/>
            <a:ext cx="1070870" cy="1290810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D829697C-D14C-461A-9042-5A706E90A1CC}"/>
              </a:ext>
            </a:extLst>
          </p:cNvPr>
          <p:cNvSpPr/>
          <p:nvPr/>
        </p:nvSpPr>
        <p:spPr>
          <a:xfrm>
            <a:off x="5850457" y="5562580"/>
            <a:ext cx="726196" cy="4767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: вправо 35">
            <a:extLst>
              <a:ext uri="{FF2B5EF4-FFF2-40B4-BE49-F238E27FC236}">
                <a16:creationId xmlns:a16="http://schemas.microsoft.com/office/drawing/2014/main" id="{C17524B6-EC27-4746-B557-B411AF6168EF}"/>
              </a:ext>
            </a:extLst>
          </p:cNvPr>
          <p:cNvSpPr/>
          <p:nvPr/>
        </p:nvSpPr>
        <p:spPr>
          <a:xfrm rot="10800000">
            <a:off x="5515741" y="1702119"/>
            <a:ext cx="854383" cy="4767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: изогнутая вверх 36">
            <a:extLst>
              <a:ext uri="{FF2B5EF4-FFF2-40B4-BE49-F238E27FC236}">
                <a16:creationId xmlns:a16="http://schemas.microsoft.com/office/drawing/2014/main" id="{7CC350F2-1768-49B6-91BA-0604E493B4A0}"/>
              </a:ext>
            </a:extLst>
          </p:cNvPr>
          <p:cNvSpPr/>
          <p:nvPr/>
        </p:nvSpPr>
        <p:spPr>
          <a:xfrm rot="16200000">
            <a:off x="9353794" y="1668689"/>
            <a:ext cx="1188743" cy="1255602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676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aznocvetnie-treugolniki-po-uglam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3877</TotalTime>
  <Words>1813</Words>
  <Application>Microsoft Office PowerPoint</Application>
  <PresentationFormat>Широкоэкранный</PresentationFormat>
  <Paragraphs>294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Times New Roman</vt:lpstr>
      <vt:lpstr>Wingdings</vt:lpstr>
      <vt:lpstr>raznocvetnie-treugolniki-po-uglam</vt:lpstr>
      <vt:lpstr>Презентация PowerPoint</vt:lpstr>
      <vt:lpstr>Внутригородское  муниципальное образование города федерального значения Санкт – Петербурга муниципальный округ Коломяги</vt:lpstr>
      <vt:lpstr>Внутригородское  муниципальное образование города федерального значения Санкт – Петербурга муниципальный округ Коломяги</vt:lpstr>
      <vt:lpstr>Внутригородское  муниципальное образование города федерального значения Санкт – Петербурга муниципальный округ Коломяги</vt:lpstr>
      <vt:lpstr>Внутригородское  муниципальное образование города федерального значения Санкт – Петербурга муниципальный округ Коломяги</vt:lpstr>
      <vt:lpstr>Внутригородское  муниципальное образование города федерального значения Санкт – Петербурга муниципальный округ Коломяги</vt:lpstr>
      <vt:lpstr>Внутригородское  муниципальное образование города федерального значения Санкт – Петербурга муниципальный округ Коломяги</vt:lpstr>
      <vt:lpstr>Внутригородское  муниципальное образование города федерального значения Санкт – Петербурга муниципальный округ Коломяги</vt:lpstr>
      <vt:lpstr>Внутригородское  муниципальное образование города федерального значения Санкт – Петербурга муниципальный округ Коломяги</vt:lpstr>
      <vt:lpstr>Внутригородское  муниципальное образование города федерального значения Санкт – Петербурга муниципальный округ Коломяги</vt:lpstr>
      <vt:lpstr>Внутригородское  муниципальное образование города федерального значения Санкт – Петербурга муниципальный округ Коломяги</vt:lpstr>
      <vt:lpstr>Внутригородское  муниципальное образование города федерального значения Санкт – Петербурга муниципальный округ Коломяги</vt:lpstr>
      <vt:lpstr>Внутригородское  муниципальное образование города федерального значения Санкт – Петербурга муниципальный округ Коломяги</vt:lpstr>
      <vt:lpstr>Внутригородское  муниципальное образование города федерального значения Санкт – Петербурга муниципальный округ Коломяги</vt:lpstr>
      <vt:lpstr>Внутригородское  муниципальное образование города федерального значения Санкт – Петербурга муниципальный округ Коломяги</vt:lpstr>
      <vt:lpstr>Внутригородское  муниципальное образование города федерального значения Санкт – Петербурга муниципальный округ Коломяги</vt:lpstr>
      <vt:lpstr>Внутригородское  муниципальное образование города федерального значения Санкт – Петербурга муниципальный округ Коломяги</vt:lpstr>
      <vt:lpstr>Внутригородское  муниципальное образование города федерального значения Санкт – Петербурга муниципальный округ Коломяги</vt:lpstr>
      <vt:lpstr>Внутригородское  муниципальное образование города федерального значения Санкт – Петербурга муниципальный округ Коломяги</vt:lpstr>
      <vt:lpstr>Внутригородское  муниципальное образование города федерального значения Санкт – Петербурга муниципальный округ Коломяги</vt:lpstr>
      <vt:lpstr>Внутригородское  муниципальное образование города федерального значения Санкт – Петербурга муниципальный округ Коломяги</vt:lpstr>
      <vt:lpstr>Внутригородское  муниципальное образование города федерального значения Санкт – Петербурга муниципальный округ Коломяги</vt:lpstr>
    </vt:vector>
  </TitlesOfParts>
  <Company>Indezine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Geetesh Bajaj</dc:creator>
  <cp:lastModifiedBy>Дмитрий Егоров</cp:lastModifiedBy>
  <cp:revision>92</cp:revision>
  <dcterms:created xsi:type="dcterms:W3CDTF">2007-01-11T04:55:26Z</dcterms:created>
  <dcterms:modified xsi:type="dcterms:W3CDTF">2023-06-09T06:25:04Z</dcterms:modified>
</cp:coreProperties>
</file>